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3" autoAdjust="0"/>
    <p:restoredTop sz="94610"/>
  </p:normalViewPr>
  <p:slideViewPr>
    <p:cSldViewPr snapToGrid="0" snapToObjects="1">
      <p:cViewPr varScale="1">
        <p:scale>
          <a:sx n="90" d="100"/>
          <a:sy n="90" d="100"/>
        </p:scale>
        <p:origin x="418"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8307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 before the title slide. Explain you were trying to use AI in the classroom without letting it do the learning. The assignment was to photograph spaces of human interaction. Students needed to build a photo shoot plan first.</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three deliverables: plan, produced work, reflective conversation. The first and third use AI. The middle is the student work.</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Students are often harder on themselves. They talk about time slipping away, not taking enough photos, or missing opportunities. That is evidence of ownership.</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humor here: This starts looking suspiciously like leveled-up teaching. Students build authentic evidence while you track it.</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them about two minutes to write, then take questions while collecting the cards. The humorous checkbox makes the room laugh and keeps follow-up optional.</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that you are not asking Stacy to write a prompt for you. You know the students, the assignment, and the learning goal. Stacy helps you find the missing boundaries.</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only enough for people to understand the structure. The slide deck gives them the full prompt later.</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backup Q&amp;A slides later if needed: integrity, grading workload, privacy, access, inaccurate AI responses, and what to do when AI gives an answer too early.</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not ask for a show of hands. Point out how the Seattle plan uses classroom vocabulary: golden hour, DSLR, lenses, locations. Then note the park plan looks less impressive at first glance.</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Reveal transportation, schedule, access, and intent. The Seattle student had no ride, no time, and no plan to go. The park plan was possible. Let the laugh land.</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the reveal, introduce yourself briefly. Keep it short. The story already created the reason for the session.</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Promise: What I want you to leave with today is a different way to use AI in the classroom, as a tool for revealing the thinking behind student decisions, their process, and their learning.</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why you started using the term thinking partner with students. It clarifies that AI is not an answer generator. It helps pull out memories, reasoning, choices, and questions.</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Key distinction: AI does not need to challenge every student. It listens for answers needing more examination.</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the photography assignment to show how the original prompt lacked context, feasibility checks, and boundaries.</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Emphasize: ask the student for a backup location before AI suggests one. AI can offer technical variants after the student establishes their plan.</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BRAND">
    <p:bg>
      <p:bgPr>
        <a:solidFill>
          <a:srgbClr val="F6F1E7"/>
        </a:solidFill>
        <a:effectLst/>
      </p:bgPr>
    </p:bg>
    <p:spTree>
      <p:nvGrpSpPr>
        <p:cNvPr id="1" name=""/>
        <p:cNvGrpSpPr/>
        <p:nvPr/>
      </p:nvGrpSpPr>
      <p:grpSpPr>
        <a:xfrm>
          <a:off x="0" y="0"/>
          <a:ext cx="0" cy="0"/>
          <a:chOff x="0" y="0"/>
          <a:chExt cx="0" cy="0"/>
        </a:xfrm>
      </p:grpSpPr>
      <p:sp>
        <p:nvSpPr>
          <p:cNvPr id="2" name="Shape 0"/>
          <p:cNvSpPr/>
          <p:nvPr/>
        </p:nvSpPr>
        <p:spPr>
          <a:xfrm>
            <a:off x="0" y="0"/>
            <a:ext cx="12191695" cy="164592"/>
          </a:xfrm>
          <a:prstGeom prst="rect">
            <a:avLst/>
          </a:prstGeom>
          <a:solidFill>
            <a:srgbClr val="2F5E3E"/>
          </a:solidFill>
          <a:ln w="12700">
            <a:solidFill>
              <a:srgbClr val="2F5E3E"/>
            </a:solidFill>
            <a:prstDash val="solid"/>
          </a:ln>
        </p:spPr>
        <p:txBody>
          <a:bodyPr/>
          <a:lstStyle/>
          <a:p>
            <a:endParaRPr lang="en-US"/>
          </a:p>
        </p:txBody>
      </p:sp>
      <p:sp>
        <p:nvSpPr>
          <p:cNvPr id="3" name="Shape 1"/>
          <p:cNvSpPr/>
          <p:nvPr/>
        </p:nvSpPr>
        <p:spPr>
          <a:xfrm>
            <a:off x="502920" y="6473952"/>
            <a:ext cx="11109960" cy="0"/>
          </a:xfrm>
          <a:prstGeom prst="line">
            <a:avLst/>
          </a:prstGeom>
          <a:noFill/>
          <a:ln w="12700">
            <a:solidFill>
              <a:srgbClr val="B67A2E"/>
            </a:solidFill>
            <a:prstDash val="solid"/>
          </a:ln>
        </p:spPr>
        <p:txBody>
          <a:bodyPr/>
          <a:lstStyle/>
          <a:p>
            <a:endParaRPr lang="en-US"/>
          </a:p>
        </p:txBody>
      </p:sp>
      <p:sp>
        <p:nvSpPr>
          <p:cNvPr id="4" name="Text 2"/>
          <p:cNvSpPr/>
          <p:nvPr/>
        </p:nvSpPr>
        <p:spPr>
          <a:xfrm>
            <a:off x="9646920" y="6473952"/>
            <a:ext cx="1920240" cy="164592"/>
          </a:xfrm>
          <a:prstGeom prst="rect">
            <a:avLst/>
          </a:prstGeom>
          <a:noFill/>
          <a:ln/>
        </p:spPr>
        <p:txBody>
          <a:bodyPr wrap="square" lIns="0" tIns="0" rIns="0" bIns="0" rtlCol="0" anchor="ctr"/>
          <a:lstStyle/>
          <a:p>
            <a:pPr marL="0" indent="0" algn="r">
              <a:buNone/>
            </a:pPr>
            <a:r>
              <a:rPr lang="en-US" sz="900" b="1" dirty="0">
                <a:solidFill>
                  <a:srgbClr val="2F5E3E">
                    <a:alpha val="65000"/>
                  </a:srgbClr>
                </a:solidFill>
                <a:latin typeface="Franklin Gothic Medium" pitchFamily="34" charset="0"/>
                <a:ea typeface="Franklin Gothic Medium" pitchFamily="34" charset="-122"/>
                <a:cs typeface="Franklin Gothic Medium" pitchFamily="34" charset="-120"/>
              </a:rPr>
              <a:t>LASERSLOTH MEDIA</a:t>
            </a:r>
            <a:endParaRPr lang="en-US" sz="900" dirty="0"/>
          </a:p>
        </p:txBody>
      </p:sp>
      <p:sp>
        <p:nvSpPr>
          <p:cNvPr id="25" name="Slide Number Placeholder 0"/>
          <p:cNvSpPr>
            <a:spLocks noGrp="1"/>
          </p:cNvSpPr>
          <p:nvPr>
            <p:ph type="sldNum" sz="quarter" idx="4294967295"/>
          </p:nvPr>
        </p:nvSpPr>
        <p:spPr>
          <a:xfrm>
            <a:off x="530352" y="6473952"/>
            <a:ext cx="274320" cy="164592"/>
          </a:xfrm>
          <a:prstGeom prst="rect">
            <a:avLst/>
          </a:prstGeom>
          <a:extLst>
            <a:ext uri="{C572A759-6A51-4108-AA02-DFA0A04FC94B}">
              <ma14:wrappingTextBoxFlag xmlns="" xmlns:ma14="http://schemas.microsoft.com/office/mac/drawingml/2011/main" val="0"/>
            </a:ext>
          </a:extLst>
        </p:spPr>
        <p:txBody>
          <a:bodyPr/>
          <a:lstStyle>
            <a:lvl1pPr>
              <a:defRPr sz="900">
                <a:solidFill>
                  <a:srgbClr val="7A944F"/>
                </a:solidFill>
                <a:latin typeface="Source Sans 3"/>
                <a:ea typeface="Source Sans 3"/>
                <a:cs typeface="Source Sans 3"/>
              </a:defRPr>
            </a:lvl1pPr>
          </a:lstStyle>
          <a:p>
            <a:pPr algn="l"/>
            <a:fld id="{F7021451-1387-4CA6-816F-3879F97B5CBC}" type="slidenum">
              <a:rPr lang="en-US" b="0"/>
              <a:t>‹#›</a:t>
            </a:fld>
            <a:endParaRPr lang="en-US"/>
          </a:p>
        </p:txBody>
      </p:sp>
      <p:pic>
        <p:nvPicPr>
          <p:cNvPr id="6" name="Picture 5">
            <a:extLst>
              <a:ext uri="{FF2B5EF4-FFF2-40B4-BE49-F238E27FC236}">
                <a16:creationId xmlns:a16="http://schemas.microsoft.com/office/drawing/2014/main" id="{392B664F-F8B7-D896-E733-97F09F034396}"/>
              </a:ext>
            </a:extLst>
          </p:cNvPr>
          <p:cNvPicPr>
            <a:picLocks noChangeAspect="1"/>
          </p:cNvPicPr>
          <p:nvPr userDrawn="1"/>
        </p:nvPicPr>
        <p:blipFill>
          <a:blip r:embed="rId2"/>
          <a:stretch>
            <a:fillRect/>
          </a:stretch>
        </p:blipFill>
        <p:spPr>
          <a:xfrm>
            <a:off x="11148059" y="5947595"/>
            <a:ext cx="464821" cy="460633"/>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530352" y="6473952"/>
            <a:ext cx="274320" cy="164592"/>
          </a:xfrm>
          <a:prstGeom prst="rect">
            <a:avLst/>
          </a:prstGeom>
          <a:extLst>
            <a:ext uri="{C572A759-6A51-4108-AA02-DFA0A04FC94B}">
              <ma14:wrappingTextBoxFlag xmlns="" xmlns:ma14="http://schemas.microsoft.com/office/mac/drawingml/2011/main" val="0"/>
            </a:ext>
          </a:extLst>
        </p:spPr>
        <p:txBody>
          <a:bodyPr/>
          <a:lstStyle>
            <a:lvl1pPr>
              <a:defRPr sz="900">
                <a:solidFill>
                  <a:srgbClr val="7A944F"/>
                </a:solidFill>
                <a:latin typeface="Source Sans 3"/>
                <a:ea typeface="Source Sans 3"/>
                <a:cs typeface="Source Sans 3"/>
              </a:defRPr>
            </a:lvl1pPr>
          </a:lstStyle>
          <a:p>
            <a:pPr algn="l"/>
            <a:fld id="{F7021451-1387-4CA6-816F-3879F97B5CBC}" type="slidenum">
              <a:rPr lang="en-US" b="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5" name="Text 3"/>
          <p:cNvSpPr/>
          <p:nvPr/>
        </p:nvSpPr>
        <p:spPr>
          <a:xfrm>
            <a:off x="731520" y="749808"/>
            <a:ext cx="10789920" cy="640080"/>
          </a:xfrm>
          <a:prstGeom prst="rect">
            <a:avLst/>
          </a:prstGeom>
          <a:noFill/>
          <a:ln/>
        </p:spPr>
        <p:txBody>
          <a:bodyPr wrap="square" lIns="0" tIns="0" rIns="0" bIns="0" rtlCol="0" anchor="ctr"/>
          <a:lstStyle/>
          <a:p>
            <a:pPr marL="0" indent="0" algn="ctr">
              <a:buNone/>
            </a:pPr>
            <a:r>
              <a:rPr lang="en-US" sz="3400" b="1" dirty="0">
                <a:solidFill>
                  <a:srgbClr val="2F5E3E"/>
                </a:solidFill>
                <a:latin typeface="Franklin Gothic Medium" pitchFamily="34" charset="0"/>
                <a:ea typeface="Franklin Gothic Medium" pitchFamily="34" charset="-122"/>
                <a:cs typeface="Franklin Gothic Medium" pitchFamily="34" charset="-120"/>
              </a:rPr>
              <a:t>A planning assignment that looked successful</a:t>
            </a:r>
            <a:endParaRPr lang="en-US" sz="3400" dirty="0"/>
          </a:p>
        </p:txBody>
      </p:sp>
      <p:sp>
        <p:nvSpPr>
          <p:cNvPr id="6" name="Text 4"/>
          <p:cNvSpPr/>
          <p:nvPr/>
        </p:nvSpPr>
        <p:spPr>
          <a:xfrm>
            <a:off x="1920240" y="1536192"/>
            <a:ext cx="8321040" cy="365760"/>
          </a:xfrm>
          <a:prstGeom prst="rect">
            <a:avLst/>
          </a:prstGeom>
          <a:noFill/>
          <a:ln/>
        </p:spPr>
        <p:txBody>
          <a:bodyPr wrap="square" lIns="0" tIns="0" rIns="0" bIns="0" rtlCol="0" anchor="ctr"/>
          <a:lstStyle/>
          <a:p>
            <a:pPr marL="0" indent="0" algn="ctr">
              <a:buNone/>
            </a:pPr>
            <a:r>
              <a:rPr lang="en-US" sz="2400" b="1" dirty="0">
                <a:solidFill>
                  <a:srgbClr val="B67A2E"/>
                </a:solidFill>
                <a:latin typeface="Franklin Gothic Medium" pitchFamily="34" charset="0"/>
                <a:ea typeface="Franklin Gothic Medium" pitchFamily="34" charset="-122"/>
                <a:cs typeface="Franklin Gothic Medium" pitchFamily="34" charset="-120"/>
              </a:rPr>
              <a:t>Spaces of Human Interaction</a:t>
            </a:r>
            <a:endParaRPr lang="en-US" sz="2400" dirty="0"/>
          </a:p>
        </p:txBody>
      </p:sp>
      <p:sp>
        <p:nvSpPr>
          <p:cNvPr id="7" name="Shape 5"/>
          <p:cNvSpPr/>
          <p:nvPr/>
        </p:nvSpPr>
        <p:spPr>
          <a:xfrm>
            <a:off x="1874520" y="2148840"/>
            <a:ext cx="8412480" cy="2423160"/>
          </a:xfrm>
          <a:prstGeom prst="roundRect">
            <a:avLst/>
          </a:prstGeom>
          <a:solidFill>
            <a:srgbClr val="FFFFFF"/>
          </a:solidFill>
          <a:ln w="19050">
            <a:solidFill>
              <a:srgbClr val="7A944F"/>
            </a:solidFill>
            <a:prstDash val="solid"/>
          </a:ln>
        </p:spPr>
        <p:txBody>
          <a:bodyPr/>
          <a:lstStyle/>
          <a:p>
            <a:endParaRPr lang="en-US"/>
          </a:p>
        </p:txBody>
      </p:sp>
      <p:sp>
        <p:nvSpPr>
          <p:cNvPr id="8" name="Text 6"/>
          <p:cNvSpPr/>
          <p:nvPr/>
        </p:nvSpPr>
        <p:spPr>
          <a:xfrm>
            <a:off x="2240280" y="2514600"/>
            <a:ext cx="2011680" cy="320040"/>
          </a:xfrm>
          <a:prstGeom prst="rect">
            <a:avLst/>
          </a:prstGeom>
          <a:noFill/>
          <a:ln/>
        </p:spPr>
        <p:txBody>
          <a:bodyPr wrap="square" lIns="0" tIns="0" rIns="0" bIns="0" rtlCol="0" anchor="ctr"/>
          <a:lstStyle/>
          <a:p>
            <a:pPr marL="0" indent="0">
              <a:buNone/>
            </a:pPr>
            <a:r>
              <a:rPr lang="en-US" sz="1900" b="1" dirty="0">
                <a:solidFill>
                  <a:srgbClr val="2F5E3E"/>
                </a:solidFill>
                <a:latin typeface="Franklin Gothic Medium" pitchFamily="34" charset="0"/>
                <a:ea typeface="Franklin Gothic Medium" pitchFamily="34" charset="-122"/>
                <a:cs typeface="Franklin Gothic Medium" pitchFamily="34" charset="-120"/>
              </a:rPr>
              <a:t>The assignment</a:t>
            </a:r>
            <a:endParaRPr lang="en-US" sz="1900" dirty="0"/>
          </a:p>
        </p:txBody>
      </p:sp>
      <p:sp>
        <p:nvSpPr>
          <p:cNvPr id="9" name="Text 7"/>
          <p:cNvSpPr/>
          <p:nvPr/>
        </p:nvSpPr>
        <p:spPr>
          <a:xfrm>
            <a:off x="4038600" y="2487168"/>
            <a:ext cx="5745480" cy="502920"/>
          </a:xfrm>
          <a:prstGeom prst="rect">
            <a:avLst/>
          </a:prstGeom>
          <a:noFill/>
          <a:ln/>
        </p:spPr>
        <p:txBody>
          <a:bodyPr wrap="square" lIns="0" tIns="0" rIns="0" bIns="0" rtlCol="0" anchor="ctr"/>
          <a:lstStyle/>
          <a:p>
            <a:pPr marL="0" indent="0">
              <a:buNone/>
            </a:pPr>
            <a:r>
              <a:rPr lang="en-US" sz="2000" dirty="0">
                <a:solidFill>
                  <a:srgbClr val="2B2B2B"/>
                </a:solidFill>
                <a:latin typeface="Source Sans 3" pitchFamily="34" charset="0"/>
                <a:ea typeface="Source Sans 3" pitchFamily="34" charset="-122"/>
                <a:cs typeface="Source Sans 3" pitchFamily="34" charset="-120"/>
              </a:rPr>
              <a:t>Create a photo shoot plan before going out to take photographs.</a:t>
            </a:r>
            <a:endParaRPr lang="en-US" sz="2000" dirty="0"/>
          </a:p>
        </p:txBody>
      </p:sp>
      <p:sp>
        <p:nvSpPr>
          <p:cNvPr id="10" name="Text 8"/>
          <p:cNvSpPr/>
          <p:nvPr/>
        </p:nvSpPr>
        <p:spPr>
          <a:xfrm>
            <a:off x="2331720" y="3310128"/>
            <a:ext cx="7543800" cy="777240"/>
          </a:xfrm>
          <a:prstGeom prst="rect">
            <a:avLst/>
          </a:prstGeom>
          <a:noFill/>
          <a:ln/>
        </p:spPr>
        <p:txBody>
          <a:bodyPr wrap="square" lIns="254" tIns="254" rIns="254" bIns="254" rtlCol="0" anchor="ctr"/>
          <a:lstStyle/>
          <a:p>
            <a:pPr marL="0" indent="0" algn="ctr">
              <a:buNone/>
            </a:pPr>
            <a:r>
              <a:rPr lang="en-US" sz="2500" i="1" dirty="0">
                <a:solidFill>
                  <a:srgbClr val="2B2B2B"/>
                </a:solidFill>
                <a:latin typeface="Source Sans 3" pitchFamily="34" charset="0"/>
                <a:ea typeface="Source Sans 3" pitchFamily="34" charset="-122"/>
                <a:cs typeface="Source Sans 3" pitchFamily="34" charset="-120"/>
              </a:rPr>
              <a:t>“I wanted students to use AI as part of the project, not to complete the project.”</a:t>
            </a:r>
            <a:endParaRPr lang="en-US" sz="2500" dirty="0"/>
          </a:p>
        </p:txBody>
      </p:sp>
      <p:sp>
        <p:nvSpPr>
          <p:cNvPr id="25" name="Slide Number Placeholder 0"/>
          <p:cNvSpPr>
            <a:spLocks noGrp="1"/>
          </p:cNvSpPr>
          <p:nvPr>
            <p:ph type="sldNum" sz="quarter" idx="4294967295"/>
          </p:nvPr>
        </p:nvSpPr>
        <p:spPr>
          <a:xfrm>
            <a:off x="530352" y="6473952"/>
            <a:ext cx="274320" cy="164592"/>
          </a:xfrm>
          <a:prstGeom prst="rect">
            <a:avLst/>
          </a:prstGeom>
          <a:extLst>
            <a:ext uri="{C572A759-6A51-4108-AA02-DFA0A04FC94B}">
              <ma14:wrappingTextBoxFlag xmlns="" xmlns:ma14="http://schemas.microsoft.com/office/mac/drawingml/2011/main" val="0"/>
            </a:ext>
          </a:extLst>
        </p:spPr>
        <p:txBody>
          <a:bodyPr/>
          <a:lstStyle>
            <a:lvl1pPr>
              <a:defRPr sz="900">
                <a:solidFill>
                  <a:srgbClr val="7A944F"/>
                </a:solidFill>
                <a:latin typeface="Source Sans 3"/>
                <a:ea typeface="Source Sans 3"/>
                <a:cs typeface="Source Sans 3"/>
              </a:defRPr>
            </a:lvl1pPr>
          </a:lstStyle>
          <a:p>
            <a:pPr algn="l"/>
            <a:fld id="{F7021451-1387-4CA6-816F-3879F97B5CBC}" type="slidenum">
              <a:rPr lang="en-US" b="0"/>
              <a:t>1</a:t>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rot="19800000">
            <a:off x="502920" y="466344"/>
            <a:ext cx="566928" cy="310896"/>
          </a:xfrm>
          <a:prstGeom prst="arc">
            <a:avLst/>
          </a:prstGeom>
          <a:solidFill>
            <a:srgbClr val="F6F1E7">
              <a:alpha val="0"/>
            </a:srgbClr>
          </a:solidFill>
          <a:ln w="17780">
            <a:solidFill>
              <a:srgbClr val="B67A2E"/>
            </a:solidFill>
            <a:prstDash val="solid"/>
          </a:ln>
        </p:spPr>
        <p:txBody>
          <a:bodyPr/>
          <a:lstStyle/>
          <a:p>
            <a:endParaRPr lang="en-US"/>
          </a:p>
        </p:txBody>
      </p:sp>
      <p:sp>
        <p:nvSpPr>
          <p:cNvPr id="3" name="Shape 1"/>
          <p:cNvSpPr/>
          <p:nvPr/>
        </p:nvSpPr>
        <p:spPr>
          <a:xfrm rot="1500000">
            <a:off x="612648" y="393192"/>
            <a:ext cx="146304" cy="73152"/>
          </a:xfrm>
          <a:prstGeom prst="ellipse">
            <a:avLst/>
          </a:prstGeom>
          <a:solidFill>
            <a:srgbClr val="7A944F"/>
          </a:solidFill>
          <a:ln w="12700">
            <a:solidFill>
              <a:srgbClr val="7A944F"/>
            </a:solidFill>
            <a:prstDash val="solid"/>
          </a:ln>
        </p:spPr>
        <p:txBody>
          <a:bodyPr/>
          <a:lstStyle/>
          <a:p>
            <a:endParaRPr lang="en-US"/>
          </a:p>
        </p:txBody>
      </p:sp>
      <p:sp>
        <p:nvSpPr>
          <p:cNvPr id="4" name="Shape 2"/>
          <p:cNvSpPr/>
          <p:nvPr/>
        </p:nvSpPr>
        <p:spPr>
          <a:xfrm rot="-1200000">
            <a:off x="768096" y="347472"/>
            <a:ext cx="146304" cy="73152"/>
          </a:xfrm>
          <a:prstGeom prst="ellipse">
            <a:avLst/>
          </a:prstGeom>
          <a:solidFill>
            <a:srgbClr val="7A944F"/>
          </a:solidFill>
          <a:ln w="12700">
            <a:solidFill>
              <a:srgbClr val="7A944F"/>
            </a:solidFill>
            <a:prstDash val="solid"/>
          </a:ln>
        </p:spPr>
        <p:txBody>
          <a:bodyPr/>
          <a:lstStyle/>
          <a:p>
            <a:endParaRPr lang="en-US"/>
          </a:p>
        </p:txBody>
      </p:sp>
      <p:sp>
        <p:nvSpPr>
          <p:cNvPr id="5" name="Shape 3"/>
          <p:cNvSpPr/>
          <p:nvPr/>
        </p:nvSpPr>
        <p:spPr>
          <a:xfrm rot="1440000">
            <a:off x="896112" y="420624"/>
            <a:ext cx="146304" cy="73152"/>
          </a:xfrm>
          <a:prstGeom prst="ellipse">
            <a:avLst/>
          </a:prstGeom>
          <a:solidFill>
            <a:srgbClr val="7A944F"/>
          </a:solidFill>
          <a:ln w="12700">
            <a:solidFill>
              <a:srgbClr val="7A944F"/>
            </a:solidFill>
            <a:prstDash val="solid"/>
          </a:ln>
        </p:spPr>
        <p:txBody>
          <a:bodyPr/>
          <a:lstStyle/>
          <a:p>
            <a:endParaRPr lang="en-US"/>
          </a:p>
        </p:txBody>
      </p:sp>
      <p:sp>
        <p:nvSpPr>
          <p:cNvPr id="6" name="Shape 4"/>
          <p:cNvSpPr/>
          <p:nvPr/>
        </p:nvSpPr>
        <p:spPr>
          <a:xfrm rot="1500000">
            <a:off x="722376" y="512064"/>
            <a:ext cx="146304" cy="73152"/>
          </a:xfrm>
          <a:prstGeom prst="ellipse">
            <a:avLst/>
          </a:prstGeom>
          <a:solidFill>
            <a:srgbClr val="7A944F"/>
          </a:solidFill>
          <a:ln w="12700">
            <a:solidFill>
              <a:srgbClr val="7A944F"/>
            </a:solidFill>
            <a:prstDash val="solid"/>
          </a:ln>
        </p:spPr>
        <p:txBody>
          <a:bodyPr/>
          <a:lstStyle/>
          <a:p>
            <a:endParaRPr lang="en-US"/>
          </a:p>
        </p:txBody>
      </p:sp>
      <p:sp>
        <p:nvSpPr>
          <p:cNvPr id="7" name="Text 5"/>
          <p:cNvSpPr/>
          <p:nvPr/>
        </p:nvSpPr>
        <p:spPr>
          <a:xfrm>
            <a:off x="1188720" y="310896"/>
            <a:ext cx="10332720" cy="411480"/>
          </a:xfrm>
          <a:prstGeom prst="rect">
            <a:avLst/>
          </a:prstGeom>
          <a:noFill/>
          <a:ln/>
        </p:spPr>
        <p:txBody>
          <a:bodyPr wrap="square" lIns="0" tIns="0" rIns="0" bIns="0" rtlCol="0" anchor="ctr"/>
          <a:lstStyle/>
          <a:p>
            <a:pPr marL="0" indent="0">
              <a:buNone/>
            </a:pPr>
            <a:r>
              <a:rPr lang="en-US" sz="2800" b="1" dirty="0">
                <a:solidFill>
                  <a:srgbClr val="2F5E3E"/>
                </a:solidFill>
                <a:latin typeface="Franklin Gothic Medium" pitchFamily="34" charset="0"/>
                <a:ea typeface="Franklin Gothic Medium" pitchFamily="34" charset="-122"/>
                <a:cs typeface="Franklin Gothic Medium" pitchFamily="34" charset="-120"/>
              </a:rPr>
              <a:t>The learning cycle</a:t>
            </a:r>
            <a:endParaRPr lang="en-US" sz="2800" dirty="0"/>
          </a:p>
        </p:txBody>
      </p:sp>
      <p:sp>
        <p:nvSpPr>
          <p:cNvPr id="8" name="Text 6"/>
          <p:cNvSpPr/>
          <p:nvPr/>
        </p:nvSpPr>
        <p:spPr>
          <a:xfrm>
            <a:off x="1207008" y="749808"/>
            <a:ext cx="10241280" cy="256032"/>
          </a:xfrm>
          <a:prstGeom prst="rect">
            <a:avLst/>
          </a:prstGeom>
          <a:noFill/>
          <a:ln/>
        </p:spPr>
        <p:txBody>
          <a:bodyPr wrap="square" lIns="0" tIns="0" rIns="0" bIns="0" rtlCol="0" anchor="ctr"/>
          <a:lstStyle/>
          <a:p>
            <a:pPr marL="0" indent="0">
              <a:buNone/>
            </a:pPr>
            <a:r>
              <a:rPr lang="en-US" sz="1300" dirty="0">
                <a:solidFill>
                  <a:srgbClr val="6C6C67"/>
                </a:solidFill>
                <a:latin typeface="Source Sans 3" pitchFamily="34" charset="0"/>
                <a:ea typeface="Source Sans 3" pitchFamily="34" charset="-122"/>
                <a:cs typeface="Source Sans 3" pitchFamily="34" charset="-120"/>
              </a:rPr>
              <a:t>AI supports the beginning and the end. The student performs the work in the middle.</a:t>
            </a:r>
            <a:endParaRPr lang="en-US" sz="1300" dirty="0"/>
          </a:p>
        </p:txBody>
      </p:sp>
      <p:sp>
        <p:nvSpPr>
          <p:cNvPr id="12" name="Shape 10"/>
          <p:cNvSpPr/>
          <p:nvPr/>
        </p:nvSpPr>
        <p:spPr>
          <a:xfrm>
            <a:off x="731520" y="1508760"/>
            <a:ext cx="3063240" cy="3383280"/>
          </a:xfrm>
          <a:prstGeom prst="roundRect">
            <a:avLst>
              <a:gd name="adj" fmla="val 2388"/>
            </a:avLst>
          </a:prstGeom>
          <a:solidFill>
            <a:srgbClr val="FFFDFC"/>
          </a:solidFill>
          <a:ln w="15240">
            <a:solidFill>
              <a:srgbClr val="2F5E3E"/>
            </a:solidFill>
            <a:prstDash val="solid"/>
          </a:ln>
        </p:spPr>
        <p:txBody>
          <a:bodyPr/>
          <a:lstStyle/>
          <a:p>
            <a:endParaRPr lang="en-US"/>
          </a:p>
        </p:txBody>
      </p:sp>
      <p:sp>
        <p:nvSpPr>
          <p:cNvPr id="13" name="Text 11"/>
          <p:cNvSpPr/>
          <p:nvPr/>
        </p:nvSpPr>
        <p:spPr>
          <a:xfrm>
            <a:off x="914400" y="1645920"/>
            <a:ext cx="2697480" cy="274320"/>
          </a:xfrm>
          <a:prstGeom prst="rect">
            <a:avLst/>
          </a:prstGeom>
          <a:noFill/>
          <a:ln/>
        </p:spPr>
        <p:txBody>
          <a:bodyPr wrap="square" lIns="0" tIns="0" rIns="0" bIns="0" rtlCol="0" anchor="ctr"/>
          <a:lstStyle/>
          <a:p>
            <a:pPr marL="0" indent="0">
              <a:buNone/>
            </a:pPr>
            <a:r>
              <a:rPr lang="en-US" sz="1700" b="1" dirty="0">
                <a:solidFill>
                  <a:srgbClr val="2F5E3E"/>
                </a:solidFill>
                <a:latin typeface="Franklin Gothic Medium" pitchFamily="34" charset="0"/>
                <a:ea typeface="Franklin Gothic Medium" pitchFamily="34" charset="-122"/>
                <a:cs typeface="Franklin Gothic Medium" pitchFamily="34" charset="-120"/>
              </a:rPr>
              <a:t>1. PLAN WITH AI</a:t>
            </a:r>
            <a:endParaRPr lang="en-US" sz="1700" dirty="0"/>
          </a:p>
        </p:txBody>
      </p:sp>
      <p:sp>
        <p:nvSpPr>
          <p:cNvPr id="14" name="Text 12"/>
          <p:cNvSpPr/>
          <p:nvPr/>
        </p:nvSpPr>
        <p:spPr>
          <a:xfrm>
            <a:off x="914400" y="2020824"/>
            <a:ext cx="2697480" cy="2724912"/>
          </a:xfrm>
          <a:prstGeom prst="rect">
            <a:avLst/>
          </a:prstGeom>
          <a:noFill/>
          <a:ln/>
        </p:spPr>
        <p:txBody>
          <a:bodyPr wrap="square" lIns="254" tIns="254" rIns="254" bIns="254" rtlCol="0" anchor="t">
            <a:normAutofit/>
          </a:bodyPr>
          <a:lstStyle/>
          <a:p>
            <a:pPr marL="0" indent="0">
              <a:buNone/>
            </a:pPr>
            <a:r>
              <a:rPr lang="en-US" sz="1500" dirty="0">
                <a:solidFill>
                  <a:srgbClr val="2B2B2B"/>
                </a:solidFill>
                <a:latin typeface="Source Sans 3" pitchFamily="34" charset="0"/>
                <a:ea typeface="Source Sans 3" pitchFamily="34" charset="-122"/>
                <a:cs typeface="Source Sans 3" pitchFamily="34" charset="-120"/>
              </a:rPr>
              <a:t>Photo shoot plan</a:t>
            </a:r>
            <a:endParaRPr lang="en-US" sz="1500" dirty="0"/>
          </a:p>
          <a:p>
            <a:pPr marL="0" indent="0">
              <a:buNone/>
            </a:pPr>
            <a:r>
              <a:rPr lang="en-US" sz="1500" dirty="0">
                <a:solidFill>
                  <a:srgbClr val="2B2B2B"/>
                </a:solidFill>
                <a:latin typeface="Source Sans 3" pitchFamily="34" charset="0"/>
                <a:ea typeface="Source Sans 3" pitchFamily="34" charset="-122"/>
                <a:cs typeface="Source Sans 3" pitchFamily="34" charset="-120"/>
              </a:rPr>
              <a:t>Constraints</a:t>
            </a:r>
            <a:endParaRPr lang="en-US" sz="1500" dirty="0"/>
          </a:p>
          <a:p>
            <a:pPr marL="0" indent="0">
              <a:buNone/>
            </a:pPr>
            <a:r>
              <a:rPr lang="en-US" sz="1500" dirty="0">
                <a:solidFill>
                  <a:srgbClr val="2B2B2B"/>
                </a:solidFill>
                <a:latin typeface="Source Sans 3" pitchFamily="34" charset="0"/>
                <a:ea typeface="Source Sans 3" pitchFamily="34" charset="-122"/>
                <a:cs typeface="Source Sans 3" pitchFamily="34" charset="-120"/>
              </a:rPr>
              <a:t>Shot list</a:t>
            </a:r>
            <a:endParaRPr lang="en-US" sz="1500" dirty="0"/>
          </a:p>
          <a:p>
            <a:pPr marL="0" indent="0">
              <a:buNone/>
            </a:pPr>
            <a:r>
              <a:rPr lang="en-US" sz="1500" dirty="0">
                <a:solidFill>
                  <a:srgbClr val="2B2B2B"/>
                </a:solidFill>
                <a:latin typeface="Source Sans 3" pitchFamily="34" charset="0"/>
                <a:ea typeface="Source Sans 3" pitchFamily="34" charset="-122"/>
                <a:cs typeface="Source Sans 3" pitchFamily="34" charset="-120"/>
              </a:rPr>
              <a:t>Backup options</a:t>
            </a:r>
            <a:endParaRPr lang="en-US" sz="1500" dirty="0"/>
          </a:p>
        </p:txBody>
      </p:sp>
      <p:sp>
        <p:nvSpPr>
          <p:cNvPr id="15" name="Shape 13"/>
          <p:cNvSpPr/>
          <p:nvPr/>
        </p:nvSpPr>
        <p:spPr>
          <a:xfrm>
            <a:off x="4160520" y="1508760"/>
            <a:ext cx="3063240" cy="3383280"/>
          </a:xfrm>
          <a:prstGeom prst="roundRect">
            <a:avLst>
              <a:gd name="adj" fmla="val 2388"/>
            </a:avLst>
          </a:prstGeom>
          <a:solidFill>
            <a:srgbClr val="FFF9F1"/>
          </a:solidFill>
          <a:ln w="15240">
            <a:solidFill>
              <a:srgbClr val="B67A2E"/>
            </a:solidFill>
            <a:prstDash val="solid"/>
          </a:ln>
        </p:spPr>
        <p:txBody>
          <a:bodyPr/>
          <a:lstStyle/>
          <a:p>
            <a:endParaRPr lang="en-US"/>
          </a:p>
        </p:txBody>
      </p:sp>
      <p:sp>
        <p:nvSpPr>
          <p:cNvPr id="16" name="Text 14"/>
          <p:cNvSpPr/>
          <p:nvPr/>
        </p:nvSpPr>
        <p:spPr>
          <a:xfrm>
            <a:off x="4343400" y="1645920"/>
            <a:ext cx="2697480" cy="274320"/>
          </a:xfrm>
          <a:prstGeom prst="rect">
            <a:avLst/>
          </a:prstGeom>
          <a:noFill/>
          <a:ln/>
        </p:spPr>
        <p:txBody>
          <a:bodyPr wrap="square" lIns="0" tIns="0" rIns="0" bIns="0" rtlCol="0" anchor="ctr"/>
          <a:lstStyle/>
          <a:p>
            <a:pPr marL="0" indent="0">
              <a:buNone/>
            </a:pPr>
            <a:r>
              <a:rPr lang="en-US" sz="1700" b="1" dirty="0">
                <a:solidFill>
                  <a:srgbClr val="B67A2E"/>
                </a:solidFill>
                <a:latin typeface="Franklin Gothic Medium" pitchFamily="34" charset="0"/>
                <a:ea typeface="Franklin Gothic Medium" pitchFamily="34" charset="-122"/>
                <a:cs typeface="Franklin Gothic Medium" pitchFamily="34" charset="-120"/>
              </a:rPr>
              <a:t>2. PRODUCE THE WORK</a:t>
            </a:r>
            <a:endParaRPr lang="en-US" sz="1700" dirty="0"/>
          </a:p>
        </p:txBody>
      </p:sp>
      <p:sp>
        <p:nvSpPr>
          <p:cNvPr id="17" name="Text 15"/>
          <p:cNvSpPr/>
          <p:nvPr/>
        </p:nvSpPr>
        <p:spPr>
          <a:xfrm>
            <a:off x="4343400" y="2020824"/>
            <a:ext cx="2697480" cy="2724912"/>
          </a:xfrm>
          <a:prstGeom prst="rect">
            <a:avLst/>
          </a:prstGeom>
          <a:noFill/>
          <a:ln/>
        </p:spPr>
        <p:txBody>
          <a:bodyPr wrap="square" lIns="254" tIns="254" rIns="254" bIns="254" rtlCol="0" anchor="t">
            <a:normAutofit/>
          </a:bodyPr>
          <a:lstStyle/>
          <a:p>
            <a:pPr marL="0" indent="0">
              <a:buNone/>
            </a:pPr>
            <a:r>
              <a:rPr lang="en-US" sz="1500" dirty="0">
                <a:solidFill>
                  <a:srgbClr val="2B2B2B"/>
                </a:solidFill>
                <a:latin typeface="Source Sans 3" pitchFamily="34" charset="0"/>
                <a:ea typeface="Source Sans 3" pitchFamily="34" charset="-122"/>
                <a:cs typeface="Source Sans 3" pitchFamily="34" charset="-120"/>
              </a:rPr>
              <a:t>Take photographs</a:t>
            </a:r>
            <a:endParaRPr lang="en-US" sz="1500" dirty="0"/>
          </a:p>
          <a:p>
            <a:pPr marL="0" indent="0">
              <a:buNone/>
            </a:pPr>
            <a:r>
              <a:rPr lang="en-US" sz="1500" dirty="0">
                <a:solidFill>
                  <a:srgbClr val="2B2B2B"/>
                </a:solidFill>
                <a:latin typeface="Source Sans 3" pitchFamily="34" charset="0"/>
                <a:ea typeface="Source Sans 3" pitchFamily="34" charset="-122"/>
                <a:cs typeface="Source Sans 3" pitchFamily="34" charset="-120"/>
              </a:rPr>
              <a:t>Select images</a:t>
            </a:r>
            <a:endParaRPr lang="en-US" sz="1500" dirty="0"/>
          </a:p>
          <a:p>
            <a:pPr marL="0" indent="0">
              <a:buNone/>
            </a:pPr>
            <a:r>
              <a:rPr lang="en-US" sz="1500" dirty="0">
                <a:solidFill>
                  <a:srgbClr val="2B2B2B"/>
                </a:solidFill>
                <a:latin typeface="Source Sans 3" pitchFamily="34" charset="0"/>
                <a:ea typeface="Source Sans 3" pitchFamily="34" charset="-122"/>
                <a:cs typeface="Source Sans 3" pitchFamily="34" charset="-120"/>
              </a:rPr>
              <a:t>Build presentation</a:t>
            </a:r>
            <a:endParaRPr lang="en-US" sz="1500" dirty="0"/>
          </a:p>
        </p:txBody>
      </p:sp>
      <p:sp>
        <p:nvSpPr>
          <p:cNvPr id="18" name="Shape 16"/>
          <p:cNvSpPr/>
          <p:nvPr/>
        </p:nvSpPr>
        <p:spPr>
          <a:xfrm>
            <a:off x="7589520" y="1508760"/>
            <a:ext cx="3063240" cy="3383280"/>
          </a:xfrm>
          <a:prstGeom prst="roundRect">
            <a:avLst>
              <a:gd name="adj" fmla="val 2388"/>
            </a:avLst>
          </a:prstGeom>
          <a:solidFill>
            <a:srgbClr val="FFFDFC"/>
          </a:solidFill>
          <a:ln w="15240">
            <a:solidFill>
              <a:srgbClr val="2F5E3E"/>
            </a:solidFill>
            <a:prstDash val="solid"/>
          </a:ln>
        </p:spPr>
        <p:txBody>
          <a:bodyPr/>
          <a:lstStyle/>
          <a:p>
            <a:endParaRPr lang="en-US"/>
          </a:p>
        </p:txBody>
      </p:sp>
      <p:sp>
        <p:nvSpPr>
          <p:cNvPr id="19" name="Text 17"/>
          <p:cNvSpPr/>
          <p:nvPr/>
        </p:nvSpPr>
        <p:spPr>
          <a:xfrm>
            <a:off x="7772400" y="1645920"/>
            <a:ext cx="2697480" cy="274320"/>
          </a:xfrm>
          <a:prstGeom prst="rect">
            <a:avLst/>
          </a:prstGeom>
          <a:noFill/>
          <a:ln/>
        </p:spPr>
        <p:txBody>
          <a:bodyPr wrap="square" lIns="0" tIns="0" rIns="0" bIns="0" rtlCol="0" anchor="ctr"/>
          <a:lstStyle/>
          <a:p>
            <a:pPr marL="0" indent="0">
              <a:buNone/>
            </a:pPr>
            <a:r>
              <a:rPr lang="en-US" sz="1700" b="1" dirty="0">
                <a:solidFill>
                  <a:srgbClr val="2F5E3E"/>
                </a:solidFill>
                <a:latin typeface="Franklin Gothic Medium" pitchFamily="34" charset="0"/>
                <a:ea typeface="Franklin Gothic Medium" pitchFamily="34" charset="-122"/>
                <a:cs typeface="Franklin Gothic Medium" pitchFamily="34" charset="-120"/>
              </a:rPr>
              <a:t>3. REFLECT WITH AI</a:t>
            </a:r>
            <a:endParaRPr lang="en-US" sz="1700" dirty="0"/>
          </a:p>
        </p:txBody>
      </p:sp>
      <p:sp>
        <p:nvSpPr>
          <p:cNvPr id="20" name="Text 18"/>
          <p:cNvSpPr/>
          <p:nvPr/>
        </p:nvSpPr>
        <p:spPr>
          <a:xfrm>
            <a:off x="7772400" y="2020824"/>
            <a:ext cx="2697480" cy="2724912"/>
          </a:xfrm>
          <a:prstGeom prst="rect">
            <a:avLst/>
          </a:prstGeom>
          <a:noFill/>
          <a:ln/>
        </p:spPr>
        <p:txBody>
          <a:bodyPr wrap="square" lIns="254" tIns="254" rIns="254" bIns="254" rtlCol="0" anchor="t">
            <a:normAutofit/>
          </a:bodyPr>
          <a:lstStyle/>
          <a:p>
            <a:pPr marL="0" indent="0">
              <a:buNone/>
            </a:pPr>
            <a:r>
              <a:rPr lang="en-US" sz="1500" dirty="0">
                <a:solidFill>
                  <a:srgbClr val="2B2B2B"/>
                </a:solidFill>
                <a:latin typeface="Source Sans 3" pitchFamily="34" charset="0"/>
                <a:ea typeface="Source Sans 3" pitchFamily="34" charset="-122"/>
                <a:cs typeface="Source Sans 3" pitchFamily="34" charset="-120"/>
              </a:rPr>
              <a:t>Compare plan to results</a:t>
            </a:r>
            <a:endParaRPr lang="en-US" sz="1500" dirty="0"/>
          </a:p>
          <a:p>
            <a:pPr marL="0" indent="0">
              <a:buNone/>
            </a:pPr>
            <a:r>
              <a:rPr lang="en-US" sz="1500" dirty="0">
                <a:solidFill>
                  <a:srgbClr val="2B2B2B"/>
                </a:solidFill>
                <a:latin typeface="Source Sans 3" pitchFamily="34" charset="0"/>
                <a:ea typeface="Source Sans 3" pitchFamily="34" charset="-122"/>
                <a:cs typeface="Source Sans 3" pitchFamily="34" charset="-120"/>
              </a:rPr>
              <a:t>Identify changes</a:t>
            </a:r>
            <a:endParaRPr lang="en-US" sz="1500" dirty="0"/>
          </a:p>
          <a:p>
            <a:pPr marL="0" indent="0">
              <a:buNone/>
            </a:pPr>
            <a:r>
              <a:rPr lang="en-US" sz="1500" dirty="0">
                <a:solidFill>
                  <a:srgbClr val="2B2B2B"/>
                </a:solidFill>
                <a:latin typeface="Source Sans 3" pitchFamily="34" charset="0"/>
                <a:ea typeface="Source Sans 3" pitchFamily="34" charset="-122"/>
                <a:cs typeface="Source Sans 3" pitchFamily="34" charset="-120"/>
              </a:rPr>
              <a:t>Name growth</a:t>
            </a:r>
            <a:endParaRPr lang="en-US" sz="1500" dirty="0"/>
          </a:p>
        </p:txBody>
      </p:sp>
      <p:sp>
        <p:nvSpPr>
          <p:cNvPr id="21" name="Text 19"/>
          <p:cNvSpPr/>
          <p:nvPr/>
        </p:nvSpPr>
        <p:spPr>
          <a:xfrm>
            <a:off x="3794760" y="2743200"/>
            <a:ext cx="320040" cy="502920"/>
          </a:xfrm>
          <a:prstGeom prst="rect">
            <a:avLst/>
          </a:prstGeom>
          <a:noFill/>
          <a:ln/>
        </p:spPr>
        <p:txBody>
          <a:bodyPr wrap="square" lIns="0" tIns="0" rIns="0" bIns="0" rtlCol="0" anchor="ctr"/>
          <a:lstStyle/>
          <a:p>
            <a:pPr marL="0" indent="0" algn="ctr">
              <a:buNone/>
            </a:pPr>
            <a:r>
              <a:rPr lang="en-US" sz="3400" b="1" dirty="0">
                <a:solidFill>
                  <a:srgbClr val="7A944F"/>
                </a:solidFill>
                <a:latin typeface="Franklin Gothic Medium" pitchFamily="34" charset="0"/>
                <a:ea typeface="Franklin Gothic Medium" pitchFamily="34" charset="-122"/>
                <a:cs typeface="Franklin Gothic Medium" pitchFamily="34" charset="-120"/>
              </a:rPr>
              <a:t>→</a:t>
            </a:r>
            <a:endParaRPr lang="en-US" sz="3400" dirty="0"/>
          </a:p>
        </p:txBody>
      </p:sp>
      <p:sp>
        <p:nvSpPr>
          <p:cNvPr id="22" name="Text 20"/>
          <p:cNvSpPr/>
          <p:nvPr/>
        </p:nvSpPr>
        <p:spPr>
          <a:xfrm>
            <a:off x="7223760" y="2743200"/>
            <a:ext cx="320040" cy="502920"/>
          </a:xfrm>
          <a:prstGeom prst="rect">
            <a:avLst/>
          </a:prstGeom>
          <a:noFill/>
          <a:ln/>
        </p:spPr>
        <p:txBody>
          <a:bodyPr wrap="square" lIns="0" tIns="0" rIns="0" bIns="0" rtlCol="0" anchor="ctr"/>
          <a:lstStyle/>
          <a:p>
            <a:pPr marL="0" indent="0" algn="ctr">
              <a:buNone/>
            </a:pPr>
            <a:r>
              <a:rPr lang="en-US" sz="3400" b="1" dirty="0">
                <a:solidFill>
                  <a:srgbClr val="7A944F"/>
                </a:solidFill>
                <a:latin typeface="Franklin Gothic Medium" pitchFamily="34" charset="0"/>
                <a:ea typeface="Franklin Gothic Medium" pitchFamily="34" charset="-122"/>
                <a:cs typeface="Franklin Gothic Medium" pitchFamily="34" charset="-120"/>
              </a:rPr>
              <a:t>→</a:t>
            </a:r>
            <a:endParaRPr lang="en-US" sz="3400" dirty="0"/>
          </a:p>
        </p:txBody>
      </p:sp>
      <p:sp>
        <p:nvSpPr>
          <p:cNvPr id="23" name="Text 21"/>
          <p:cNvSpPr/>
          <p:nvPr/>
        </p:nvSpPr>
        <p:spPr>
          <a:xfrm>
            <a:off x="1097280" y="5440680"/>
            <a:ext cx="9966960" cy="493776"/>
          </a:xfrm>
          <a:prstGeom prst="rect">
            <a:avLst/>
          </a:prstGeom>
          <a:noFill/>
          <a:ln/>
        </p:spPr>
        <p:txBody>
          <a:bodyPr wrap="square" lIns="0" tIns="0" rIns="0" bIns="0" rtlCol="0" anchor="ctr"/>
          <a:lstStyle/>
          <a:p>
            <a:pPr marL="0" indent="0" algn="ctr">
              <a:buNone/>
            </a:pPr>
            <a:r>
              <a:rPr lang="en-US" sz="2000" b="1" dirty="0">
                <a:solidFill>
                  <a:srgbClr val="2F5E3E"/>
                </a:solidFill>
                <a:latin typeface="Franklin Gothic Medium" pitchFamily="34" charset="0"/>
                <a:ea typeface="Franklin Gothic Medium" pitchFamily="34" charset="-122"/>
                <a:cs typeface="Franklin Gothic Medium" pitchFamily="34" charset="-120"/>
              </a:rPr>
              <a:t>“AI helped the student prepare for the work, then make sense of the work. It did not take the photographs.”</a:t>
            </a:r>
            <a:endParaRPr lang="en-US" sz="2000" dirty="0"/>
          </a:p>
        </p:txBody>
      </p:sp>
      <p:sp>
        <p:nvSpPr>
          <p:cNvPr id="25" name="Slide Number Placeholder 0"/>
          <p:cNvSpPr>
            <a:spLocks noGrp="1"/>
          </p:cNvSpPr>
          <p:nvPr>
            <p:ph type="sldNum" sz="quarter" idx="4294967295"/>
          </p:nvPr>
        </p:nvSpPr>
        <p:spPr>
          <a:xfrm>
            <a:off x="530352" y="6473952"/>
            <a:ext cx="274320" cy="164592"/>
          </a:xfrm>
          <a:prstGeom prst="rect">
            <a:avLst/>
          </a:prstGeom>
          <a:extLst>
            <a:ext uri="{C572A759-6A51-4108-AA02-DFA0A04FC94B}">
              <ma14:wrappingTextBoxFlag xmlns="" xmlns:ma14="http://schemas.microsoft.com/office/mac/drawingml/2011/main" val="0"/>
            </a:ext>
          </a:extLst>
        </p:spPr>
        <p:txBody>
          <a:bodyPr/>
          <a:lstStyle>
            <a:lvl1pPr>
              <a:defRPr sz="900">
                <a:solidFill>
                  <a:srgbClr val="7A944F"/>
                </a:solidFill>
                <a:latin typeface="Source Sans 3"/>
                <a:ea typeface="Source Sans 3"/>
                <a:cs typeface="Source Sans 3"/>
              </a:defRPr>
            </a:lvl1pPr>
          </a:lstStyle>
          <a:p>
            <a:pPr algn="l"/>
            <a:fld id="{F7021451-1387-4CA6-816F-3879F97B5CBC}" type="slidenum">
              <a:rPr lang="en-US" b="0"/>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rot="19800000">
            <a:off x="502920" y="466344"/>
            <a:ext cx="566928" cy="310896"/>
          </a:xfrm>
          <a:prstGeom prst="arc">
            <a:avLst/>
          </a:prstGeom>
          <a:solidFill>
            <a:srgbClr val="F6F1E7">
              <a:alpha val="0"/>
            </a:srgbClr>
          </a:solidFill>
          <a:ln w="17780">
            <a:solidFill>
              <a:srgbClr val="B67A2E"/>
            </a:solidFill>
            <a:prstDash val="solid"/>
          </a:ln>
        </p:spPr>
        <p:txBody>
          <a:bodyPr/>
          <a:lstStyle/>
          <a:p>
            <a:endParaRPr lang="en-US"/>
          </a:p>
        </p:txBody>
      </p:sp>
      <p:sp>
        <p:nvSpPr>
          <p:cNvPr id="3" name="Shape 1"/>
          <p:cNvSpPr/>
          <p:nvPr/>
        </p:nvSpPr>
        <p:spPr>
          <a:xfrm rot="1500000">
            <a:off x="612648" y="393192"/>
            <a:ext cx="146304" cy="73152"/>
          </a:xfrm>
          <a:prstGeom prst="ellipse">
            <a:avLst/>
          </a:prstGeom>
          <a:solidFill>
            <a:srgbClr val="7A944F"/>
          </a:solidFill>
          <a:ln w="12700">
            <a:solidFill>
              <a:srgbClr val="7A944F"/>
            </a:solidFill>
            <a:prstDash val="solid"/>
          </a:ln>
        </p:spPr>
        <p:txBody>
          <a:bodyPr/>
          <a:lstStyle/>
          <a:p>
            <a:endParaRPr lang="en-US"/>
          </a:p>
        </p:txBody>
      </p:sp>
      <p:sp>
        <p:nvSpPr>
          <p:cNvPr id="4" name="Shape 2"/>
          <p:cNvSpPr/>
          <p:nvPr/>
        </p:nvSpPr>
        <p:spPr>
          <a:xfrm rot="-1200000">
            <a:off x="768096" y="347472"/>
            <a:ext cx="146304" cy="73152"/>
          </a:xfrm>
          <a:prstGeom prst="ellipse">
            <a:avLst/>
          </a:prstGeom>
          <a:solidFill>
            <a:srgbClr val="7A944F"/>
          </a:solidFill>
          <a:ln w="12700">
            <a:solidFill>
              <a:srgbClr val="7A944F"/>
            </a:solidFill>
            <a:prstDash val="solid"/>
          </a:ln>
        </p:spPr>
        <p:txBody>
          <a:bodyPr/>
          <a:lstStyle/>
          <a:p>
            <a:endParaRPr lang="en-US"/>
          </a:p>
        </p:txBody>
      </p:sp>
      <p:sp>
        <p:nvSpPr>
          <p:cNvPr id="5" name="Shape 3"/>
          <p:cNvSpPr/>
          <p:nvPr/>
        </p:nvSpPr>
        <p:spPr>
          <a:xfrm rot="1440000">
            <a:off x="896112" y="420624"/>
            <a:ext cx="146304" cy="73152"/>
          </a:xfrm>
          <a:prstGeom prst="ellipse">
            <a:avLst/>
          </a:prstGeom>
          <a:solidFill>
            <a:srgbClr val="7A944F"/>
          </a:solidFill>
          <a:ln w="12700">
            <a:solidFill>
              <a:srgbClr val="7A944F"/>
            </a:solidFill>
            <a:prstDash val="solid"/>
          </a:ln>
        </p:spPr>
        <p:txBody>
          <a:bodyPr/>
          <a:lstStyle/>
          <a:p>
            <a:endParaRPr lang="en-US"/>
          </a:p>
        </p:txBody>
      </p:sp>
      <p:sp>
        <p:nvSpPr>
          <p:cNvPr id="6" name="Shape 4"/>
          <p:cNvSpPr/>
          <p:nvPr/>
        </p:nvSpPr>
        <p:spPr>
          <a:xfrm rot="1500000">
            <a:off x="722376" y="512064"/>
            <a:ext cx="146304" cy="73152"/>
          </a:xfrm>
          <a:prstGeom prst="ellipse">
            <a:avLst/>
          </a:prstGeom>
          <a:solidFill>
            <a:srgbClr val="7A944F"/>
          </a:solidFill>
          <a:ln w="12700">
            <a:solidFill>
              <a:srgbClr val="7A944F"/>
            </a:solidFill>
            <a:prstDash val="solid"/>
          </a:ln>
        </p:spPr>
        <p:txBody>
          <a:bodyPr/>
          <a:lstStyle/>
          <a:p>
            <a:endParaRPr lang="en-US"/>
          </a:p>
        </p:txBody>
      </p:sp>
      <p:sp>
        <p:nvSpPr>
          <p:cNvPr id="7" name="Text 5"/>
          <p:cNvSpPr/>
          <p:nvPr/>
        </p:nvSpPr>
        <p:spPr>
          <a:xfrm>
            <a:off x="1188720" y="310896"/>
            <a:ext cx="10332720" cy="411480"/>
          </a:xfrm>
          <a:prstGeom prst="rect">
            <a:avLst/>
          </a:prstGeom>
          <a:noFill/>
          <a:ln/>
        </p:spPr>
        <p:txBody>
          <a:bodyPr wrap="square" lIns="0" tIns="0" rIns="0" bIns="0" rtlCol="0" anchor="ctr"/>
          <a:lstStyle/>
          <a:p>
            <a:pPr marL="0" indent="0">
              <a:buNone/>
            </a:pPr>
            <a:r>
              <a:rPr lang="en-US" sz="2800" b="1" dirty="0">
                <a:solidFill>
                  <a:srgbClr val="2F5E3E"/>
                </a:solidFill>
                <a:latin typeface="Franklin Gothic Medium" pitchFamily="34" charset="0"/>
                <a:ea typeface="Franklin Gothic Medium" pitchFamily="34" charset="-122"/>
                <a:cs typeface="Franklin Gothic Medium" pitchFamily="34" charset="-120"/>
              </a:rPr>
              <a:t>Reflection shows what the product cannot</a:t>
            </a:r>
            <a:endParaRPr lang="en-US" sz="2800" dirty="0"/>
          </a:p>
        </p:txBody>
      </p:sp>
      <p:sp>
        <p:nvSpPr>
          <p:cNvPr id="8" name="Text 6"/>
          <p:cNvSpPr/>
          <p:nvPr/>
        </p:nvSpPr>
        <p:spPr>
          <a:xfrm>
            <a:off x="1207008" y="749808"/>
            <a:ext cx="10241280" cy="256032"/>
          </a:xfrm>
          <a:prstGeom prst="rect">
            <a:avLst/>
          </a:prstGeom>
          <a:noFill/>
          <a:ln/>
        </p:spPr>
        <p:txBody>
          <a:bodyPr wrap="square" lIns="0" tIns="0" rIns="0" bIns="0" rtlCol="0" anchor="ctr"/>
          <a:lstStyle/>
          <a:p>
            <a:pPr marL="0" indent="0">
              <a:buNone/>
            </a:pPr>
            <a:r>
              <a:rPr lang="en-US" sz="1300" dirty="0">
                <a:solidFill>
                  <a:srgbClr val="6C6C67"/>
                </a:solidFill>
                <a:latin typeface="Source Sans 3" pitchFamily="34" charset="0"/>
                <a:ea typeface="Source Sans 3" pitchFamily="34" charset="-122"/>
                <a:cs typeface="Source Sans 3" pitchFamily="34" charset="-120"/>
              </a:rPr>
              <a:t>Students often identify growth more honestly than we expect.</a:t>
            </a:r>
            <a:endParaRPr lang="en-US" sz="1300" dirty="0"/>
          </a:p>
        </p:txBody>
      </p:sp>
      <p:sp>
        <p:nvSpPr>
          <p:cNvPr id="12" name="Shape 10"/>
          <p:cNvSpPr/>
          <p:nvPr/>
        </p:nvSpPr>
        <p:spPr>
          <a:xfrm>
            <a:off x="960120" y="1234440"/>
            <a:ext cx="6675120" cy="530352"/>
          </a:xfrm>
          <a:prstGeom prst="roundRect">
            <a:avLst/>
          </a:prstGeom>
          <a:solidFill>
            <a:srgbClr val="FFFFFF"/>
          </a:solidFill>
          <a:ln w="10160">
            <a:solidFill>
              <a:srgbClr val="E7E1D5"/>
            </a:solidFill>
            <a:prstDash val="solid"/>
          </a:ln>
        </p:spPr>
        <p:txBody>
          <a:bodyPr/>
          <a:lstStyle/>
          <a:p>
            <a:endParaRPr lang="en-US"/>
          </a:p>
        </p:txBody>
      </p:sp>
      <p:sp>
        <p:nvSpPr>
          <p:cNvPr id="13" name="Text 11"/>
          <p:cNvSpPr/>
          <p:nvPr/>
        </p:nvSpPr>
        <p:spPr>
          <a:xfrm>
            <a:off x="1234440" y="1380744"/>
            <a:ext cx="6126480" cy="219456"/>
          </a:xfrm>
          <a:prstGeom prst="rect">
            <a:avLst/>
          </a:prstGeom>
          <a:noFill/>
          <a:ln/>
        </p:spPr>
        <p:txBody>
          <a:bodyPr wrap="square" lIns="0" tIns="0" rIns="0" bIns="0" rtlCol="0" anchor="ctr"/>
          <a:lstStyle/>
          <a:p>
            <a:pPr marL="0" indent="0">
              <a:buNone/>
            </a:pPr>
            <a:r>
              <a:rPr lang="en-US" sz="1800" dirty="0">
                <a:solidFill>
                  <a:srgbClr val="2B2B2B"/>
                </a:solidFill>
                <a:latin typeface="Source Sans 3" pitchFamily="34" charset="0"/>
                <a:ea typeface="Source Sans 3" pitchFamily="34" charset="-122"/>
                <a:cs typeface="Source Sans 3" pitchFamily="34" charset="-120"/>
              </a:rPr>
              <a:t>What changed from your plan?</a:t>
            </a:r>
            <a:endParaRPr lang="en-US" sz="1800" dirty="0"/>
          </a:p>
        </p:txBody>
      </p:sp>
      <p:sp>
        <p:nvSpPr>
          <p:cNvPr id="14" name="Shape 12"/>
          <p:cNvSpPr/>
          <p:nvPr/>
        </p:nvSpPr>
        <p:spPr>
          <a:xfrm>
            <a:off x="960120" y="1984248"/>
            <a:ext cx="6675120" cy="530352"/>
          </a:xfrm>
          <a:prstGeom prst="roundRect">
            <a:avLst/>
          </a:prstGeom>
          <a:solidFill>
            <a:srgbClr val="F4F0E8"/>
          </a:solidFill>
          <a:ln w="10160">
            <a:solidFill>
              <a:srgbClr val="E7E1D5"/>
            </a:solidFill>
            <a:prstDash val="solid"/>
          </a:ln>
        </p:spPr>
        <p:txBody>
          <a:bodyPr/>
          <a:lstStyle/>
          <a:p>
            <a:endParaRPr lang="en-US"/>
          </a:p>
        </p:txBody>
      </p:sp>
      <p:sp>
        <p:nvSpPr>
          <p:cNvPr id="15" name="Text 13"/>
          <p:cNvSpPr/>
          <p:nvPr/>
        </p:nvSpPr>
        <p:spPr>
          <a:xfrm>
            <a:off x="1234440" y="2130552"/>
            <a:ext cx="6126480" cy="219456"/>
          </a:xfrm>
          <a:prstGeom prst="rect">
            <a:avLst/>
          </a:prstGeom>
          <a:noFill/>
          <a:ln/>
        </p:spPr>
        <p:txBody>
          <a:bodyPr wrap="square" lIns="0" tIns="0" rIns="0" bIns="0" rtlCol="0" anchor="ctr"/>
          <a:lstStyle/>
          <a:p>
            <a:pPr marL="0" indent="0">
              <a:buNone/>
            </a:pPr>
            <a:r>
              <a:rPr lang="en-US" sz="1800" dirty="0">
                <a:solidFill>
                  <a:srgbClr val="2B2B2B"/>
                </a:solidFill>
                <a:latin typeface="Source Sans 3" pitchFamily="34" charset="0"/>
                <a:ea typeface="Source Sans 3" pitchFamily="34" charset="-122"/>
                <a:cs typeface="Source Sans 3" pitchFamily="34" charset="-120"/>
              </a:rPr>
              <a:t>What worked?</a:t>
            </a:r>
            <a:endParaRPr lang="en-US" sz="1800" dirty="0"/>
          </a:p>
        </p:txBody>
      </p:sp>
      <p:sp>
        <p:nvSpPr>
          <p:cNvPr id="16" name="Shape 14"/>
          <p:cNvSpPr/>
          <p:nvPr/>
        </p:nvSpPr>
        <p:spPr>
          <a:xfrm>
            <a:off x="960120" y="2734056"/>
            <a:ext cx="6675120" cy="530352"/>
          </a:xfrm>
          <a:prstGeom prst="roundRect">
            <a:avLst/>
          </a:prstGeom>
          <a:solidFill>
            <a:srgbClr val="FFFFFF"/>
          </a:solidFill>
          <a:ln w="10160">
            <a:solidFill>
              <a:srgbClr val="E7E1D5"/>
            </a:solidFill>
            <a:prstDash val="solid"/>
          </a:ln>
        </p:spPr>
        <p:txBody>
          <a:bodyPr/>
          <a:lstStyle/>
          <a:p>
            <a:endParaRPr lang="en-US"/>
          </a:p>
        </p:txBody>
      </p:sp>
      <p:sp>
        <p:nvSpPr>
          <p:cNvPr id="17" name="Text 15"/>
          <p:cNvSpPr/>
          <p:nvPr/>
        </p:nvSpPr>
        <p:spPr>
          <a:xfrm>
            <a:off x="1234440" y="2880360"/>
            <a:ext cx="6126480" cy="219456"/>
          </a:xfrm>
          <a:prstGeom prst="rect">
            <a:avLst/>
          </a:prstGeom>
          <a:noFill/>
          <a:ln/>
        </p:spPr>
        <p:txBody>
          <a:bodyPr wrap="square" lIns="0" tIns="0" rIns="0" bIns="0" rtlCol="0" anchor="ctr"/>
          <a:lstStyle/>
          <a:p>
            <a:pPr marL="0" indent="0">
              <a:buNone/>
            </a:pPr>
            <a:r>
              <a:rPr lang="en-US" sz="1800" dirty="0">
                <a:solidFill>
                  <a:srgbClr val="2B2B2B"/>
                </a:solidFill>
                <a:latin typeface="Source Sans 3" pitchFamily="34" charset="0"/>
                <a:ea typeface="Source Sans 3" pitchFamily="34" charset="-122"/>
                <a:cs typeface="Source Sans 3" pitchFamily="34" charset="-120"/>
              </a:rPr>
              <a:t>What surprised you?</a:t>
            </a:r>
            <a:endParaRPr lang="en-US" sz="1800" dirty="0"/>
          </a:p>
        </p:txBody>
      </p:sp>
      <p:sp>
        <p:nvSpPr>
          <p:cNvPr id="18" name="Shape 16"/>
          <p:cNvSpPr/>
          <p:nvPr/>
        </p:nvSpPr>
        <p:spPr>
          <a:xfrm>
            <a:off x="960120" y="3483864"/>
            <a:ext cx="6675120" cy="530352"/>
          </a:xfrm>
          <a:prstGeom prst="roundRect">
            <a:avLst/>
          </a:prstGeom>
          <a:solidFill>
            <a:srgbClr val="F4F0E8"/>
          </a:solidFill>
          <a:ln w="10160">
            <a:solidFill>
              <a:srgbClr val="E7E1D5"/>
            </a:solidFill>
            <a:prstDash val="solid"/>
          </a:ln>
        </p:spPr>
        <p:txBody>
          <a:bodyPr/>
          <a:lstStyle/>
          <a:p>
            <a:endParaRPr lang="en-US"/>
          </a:p>
        </p:txBody>
      </p:sp>
      <p:sp>
        <p:nvSpPr>
          <p:cNvPr id="19" name="Text 17"/>
          <p:cNvSpPr/>
          <p:nvPr/>
        </p:nvSpPr>
        <p:spPr>
          <a:xfrm>
            <a:off x="1234440" y="3630168"/>
            <a:ext cx="6126480" cy="219456"/>
          </a:xfrm>
          <a:prstGeom prst="rect">
            <a:avLst/>
          </a:prstGeom>
          <a:noFill/>
          <a:ln/>
        </p:spPr>
        <p:txBody>
          <a:bodyPr wrap="square" lIns="0" tIns="0" rIns="0" bIns="0" rtlCol="0" anchor="ctr"/>
          <a:lstStyle/>
          <a:p>
            <a:pPr marL="0" indent="0">
              <a:buNone/>
            </a:pPr>
            <a:r>
              <a:rPr lang="en-US" sz="1800" dirty="0">
                <a:solidFill>
                  <a:srgbClr val="2B2B2B"/>
                </a:solidFill>
                <a:latin typeface="Source Sans 3" pitchFamily="34" charset="0"/>
                <a:ea typeface="Source Sans 3" pitchFamily="34" charset="-122"/>
                <a:cs typeface="Source Sans 3" pitchFamily="34" charset="-120"/>
              </a:rPr>
              <a:t>What would you do differently?</a:t>
            </a:r>
            <a:endParaRPr lang="en-US" sz="1800" dirty="0"/>
          </a:p>
        </p:txBody>
      </p:sp>
      <p:sp>
        <p:nvSpPr>
          <p:cNvPr id="20" name="Shape 18"/>
          <p:cNvSpPr/>
          <p:nvPr/>
        </p:nvSpPr>
        <p:spPr>
          <a:xfrm>
            <a:off x="960120" y="4233672"/>
            <a:ext cx="6675120" cy="530352"/>
          </a:xfrm>
          <a:prstGeom prst="roundRect">
            <a:avLst/>
          </a:prstGeom>
          <a:solidFill>
            <a:srgbClr val="FFFFFF"/>
          </a:solidFill>
          <a:ln w="10160">
            <a:solidFill>
              <a:srgbClr val="E7E1D5"/>
            </a:solidFill>
            <a:prstDash val="solid"/>
          </a:ln>
        </p:spPr>
        <p:txBody>
          <a:bodyPr/>
          <a:lstStyle/>
          <a:p>
            <a:endParaRPr lang="en-US"/>
          </a:p>
        </p:txBody>
      </p:sp>
      <p:sp>
        <p:nvSpPr>
          <p:cNvPr id="21" name="Text 19"/>
          <p:cNvSpPr/>
          <p:nvPr/>
        </p:nvSpPr>
        <p:spPr>
          <a:xfrm>
            <a:off x="1234440" y="4379976"/>
            <a:ext cx="6126480" cy="219456"/>
          </a:xfrm>
          <a:prstGeom prst="rect">
            <a:avLst/>
          </a:prstGeom>
          <a:noFill/>
          <a:ln/>
        </p:spPr>
        <p:txBody>
          <a:bodyPr wrap="square" lIns="0" tIns="0" rIns="0" bIns="0" rtlCol="0" anchor="ctr"/>
          <a:lstStyle/>
          <a:p>
            <a:pPr marL="0" indent="0">
              <a:buNone/>
            </a:pPr>
            <a:r>
              <a:rPr lang="en-US" sz="1800" dirty="0">
                <a:solidFill>
                  <a:srgbClr val="2B2B2B"/>
                </a:solidFill>
                <a:latin typeface="Source Sans 3" pitchFamily="34" charset="0"/>
                <a:ea typeface="Source Sans 3" pitchFamily="34" charset="-122"/>
                <a:cs typeface="Source Sans 3" pitchFamily="34" charset="-120"/>
              </a:rPr>
              <a:t>What pattern do you notice in your work?</a:t>
            </a:r>
            <a:endParaRPr lang="en-US" sz="1800" dirty="0"/>
          </a:p>
        </p:txBody>
      </p:sp>
      <p:sp>
        <p:nvSpPr>
          <p:cNvPr id="22" name="Shape 20"/>
          <p:cNvSpPr/>
          <p:nvPr/>
        </p:nvSpPr>
        <p:spPr>
          <a:xfrm>
            <a:off x="8001000" y="1234440"/>
            <a:ext cx="3246120" cy="4251960"/>
          </a:xfrm>
          <a:prstGeom prst="roundRect">
            <a:avLst/>
          </a:prstGeom>
          <a:solidFill>
            <a:srgbClr val="E8EEE8"/>
          </a:solidFill>
          <a:ln w="15240">
            <a:solidFill>
              <a:srgbClr val="2F5E3E"/>
            </a:solidFill>
            <a:prstDash val="solid"/>
          </a:ln>
        </p:spPr>
        <p:txBody>
          <a:bodyPr/>
          <a:lstStyle/>
          <a:p>
            <a:endParaRPr lang="en-US"/>
          </a:p>
        </p:txBody>
      </p:sp>
      <p:sp>
        <p:nvSpPr>
          <p:cNvPr id="23" name="Text 21"/>
          <p:cNvSpPr/>
          <p:nvPr/>
        </p:nvSpPr>
        <p:spPr>
          <a:xfrm>
            <a:off x="8302752" y="1828800"/>
            <a:ext cx="2651760" cy="1828800"/>
          </a:xfrm>
          <a:prstGeom prst="rect">
            <a:avLst/>
          </a:prstGeom>
          <a:noFill/>
          <a:ln/>
        </p:spPr>
        <p:txBody>
          <a:bodyPr wrap="square" lIns="254" tIns="254" rIns="254" bIns="254" rtlCol="0" anchor="ctr">
            <a:normAutofit fontScale="92500"/>
          </a:bodyPr>
          <a:lstStyle/>
          <a:p>
            <a:pPr marL="0" indent="0" algn="ctr">
              <a:buNone/>
            </a:pPr>
            <a:r>
              <a:rPr lang="en-US" sz="2300" b="1" dirty="0">
                <a:solidFill>
                  <a:srgbClr val="2F5E3E"/>
                </a:solidFill>
                <a:latin typeface="Franklin Gothic Medium" pitchFamily="34" charset="0"/>
                <a:ea typeface="Franklin Gothic Medium" pitchFamily="34" charset="-122"/>
                <a:cs typeface="Franklin Gothic Medium" pitchFamily="34" charset="-120"/>
              </a:rPr>
              <a:t>Reflection moves improvement from something the teacher assigns to something the student recognizes.</a:t>
            </a:r>
            <a:endParaRPr lang="en-US" sz="2300" dirty="0"/>
          </a:p>
        </p:txBody>
      </p:sp>
      <p:sp>
        <p:nvSpPr>
          <p:cNvPr id="24" name="Text 22"/>
          <p:cNvSpPr/>
          <p:nvPr/>
        </p:nvSpPr>
        <p:spPr>
          <a:xfrm>
            <a:off x="1280160" y="5623560"/>
            <a:ext cx="9646920" cy="365760"/>
          </a:xfrm>
          <a:prstGeom prst="rect">
            <a:avLst/>
          </a:prstGeom>
          <a:noFill/>
          <a:ln/>
        </p:spPr>
        <p:txBody>
          <a:bodyPr wrap="square" lIns="0" tIns="0" rIns="0" bIns="0" rtlCol="0" anchor="ctr"/>
          <a:lstStyle/>
          <a:p>
            <a:pPr marL="0" indent="0" algn="ctr">
              <a:buNone/>
            </a:pPr>
            <a:r>
              <a:rPr lang="en-US" sz="1900" b="1" dirty="0">
                <a:solidFill>
                  <a:srgbClr val="B67A2E"/>
                </a:solidFill>
                <a:latin typeface="Source Sans 3" pitchFamily="34" charset="0"/>
                <a:ea typeface="Source Sans 3" pitchFamily="34" charset="-122"/>
                <a:cs typeface="Source Sans 3" pitchFamily="34" charset="-120"/>
              </a:rPr>
              <a:t>Project reflections become evidence for future growth goals.</a:t>
            </a:r>
            <a:endParaRPr lang="en-US" sz="1900" dirty="0"/>
          </a:p>
        </p:txBody>
      </p:sp>
      <p:sp>
        <p:nvSpPr>
          <p:cNvPr id="25" name="Slide Number Placeholder 0"/>
          <p:cNvSpPr>
            <a:spLocks noGrp="1"/>
          </p:cNvSpPr>
          <p:nvPr>
            <p:ph type="sldNum" sz="quarter" idx="4294967295"/>
          </p:nvPr>
        </p:nvSpPr>
        <p:spPr>
          <a:xfrm>
            <a:off x="530352" y="6473952"/>
            <a:ext cx="274320" cy="164592"/>
          </a:xfrm>
          <a:prstGeom prst="rect">
            <a:avLst/>
          </a:prstGeom>
          <a:extLst>
            <a:ext uri="{C572A759-6A51-4108-AA02-DFA0A04FC94B}">
              <ma14:wrappingTextBoxFlag xmlns="" xmlns:ma14="http://schemas.microsoft.com/office/mac/drawingml/2011/main" val="0"/>
            </a:ext>
          </a:extLst>
        </p:spPr>
        <p:txBody>
          <a:bodyPr/>
          <a:lstStyle>
            <a:lvl1pPr>
              <a:defRPr sz="900">
                <a:solidFill>
                  <a:srgbClr val="7A944F"/>
                </a:solidFill>
                <a:latin typeface="Source Sans 3"/>
                <a:ea typeface="Source Sans 3"/>
                <a:cs typeface="Source Sans 3"/>
              </a:defRPr>
            </a:lvl1pPr>
          </a:lstStyle>
          <a:p>
            <a:pPr algn="l"/>
            <a:fld id="{F7021451-1387-4CA6-816F-3879F97B5CBC}" type="slidenum">
              <a:rPr lang="en-US" b="0"/>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rot="19800000">
            <a:off x="502920" y="466344"/>
            <a:ext cx="566928" cy="310896"/>
          </a:xfrm>
          <a:prstGeom prst="arc">
            <a:avLst/>
          </a:prstGeom>
          <a:solidFill>
            <a:srgbClr val="F6F1E7">
              <a:alpha val="0"/>
            </a:srgbClr>
          </a:solidFill>
          <a:ln w="17780">
            <a:solidFill>
              <a:srgbClr val="B67A2E"/>
            </a:solidFill>
            <a:prstDash val="solid"/>
          </a:ln>
        </p:spPr>
        <p:txBody>
          <a:bodyPr/>
          <a:lstStyle/>
          <a:p>
            <a:endParaRPr lang="en-US"/>
          </a:p>
        </p:txBody>
      </p:sp>
      <p:sp>
        <p:nvSpPr>
          <p:cNvPr id="3" name="Shape 1"/>
          <p:cNvSpPr/>
          <p:nvPr/>
        </p:nvSpPr>
        <p:spPr>
          <a:xfrm rot="1500000">
            <a:off x="612648" y="393192"/>
            <a:ext cx="146304" cy="73152"/>
          </a:xfrm>
          <a:prstGeom prst="ellipse">
            <a:avLst/>
          </a:prstGeom>
          <a:solidFill>
            <a:srgbClr val="7A944F"/>
          </a:solidFill>
          <a:ln w="12700">
            <a:solidFill>
              <a:srgbClr val="7A944F"/>
            </a:solidFill>
            <a:prstDash val="solid"/>
          </a:ln>
        </p:spPr>
        <p:txBody>
          <a:bodyPr/>
          <a:lstStyle/>
          <a:p>
            <a:endParaRPr lang="en-US"/>
          </a:p>
        </p:txBody>
      </p:sp>
      <p:sp>
        <p:nvSpPr>
          <p:cNvPr id="4" name="Shape 2"/>
          <p:cNvSpPr/>
          <p:nvPr/>
        </p:nvSpPr>
        <p:spPr>
          <a:xfrm rot="-1200000">
            <a:off x="768096" y="347472"/>
            <a:ext cx="146304" cy="73152"/>
          </a:xfrm>
          <a:prstGeom prst="ellipse">
            <a:avLst/>
          </a:prstGeom>
          <a:solidFill>
            <a:srgbClr val="7A944F"/>
          </a:solidFill>
          <a:ln w="12700">
            <a:solidFill>
              <a:srgbClr val="7A944F"/>
            </a:solidFill>
            <a:prstDash val="solid"/>
          </a:ln>
        </p:spPr>
        <p:txBody>
          <a:bodyPr/>
          <a:lstStyle/>
          <a:p>
            <a:endParaRPr lang="en-US"/>
          </a:p>
        </p:txBody>
      </p:sp>
      <p:sp>
        <p:nvSpPr>
          <p:cNvPr id="5" name="Shape 3"/>
          <p:cNvSpPr/>
          <p:nvPr/>
        </p:nvSpPr>
        <p:spPr>
          <a:xfrm rot="1440000">
            <a:off x="896112" y="420624"/>
            <a:ext cx="146304" cy="73152"/>
          </a:xfrm>
          <a:prstGeom prst="ellipse">
            <a:avLst/>
          </a:prstGeom>
          <a:solidFill>
            <a:srgbClr val="7A944F"/>
          </a:solidFill>
          <a:ln w="12700">
            <a:solidFill>
              <a:srgbClr val="7A944F"/>
            </a:solidFill>
            <a:prstDash val="solid"/>
          </a:ln>
        </p:spPr>
        <p:txBody>
          <a:bodyPr/>
          <a:lstStyle/>
          <a:p>
            <a:endParaRPr lang="en-US"/>
          </a:p>
        </p:txBody>
      </p:sp>
      <p:sp>
        <p:nvSpPr>
          <p:cNvPr id="6" name="Shape 4"/>
          <p:cNvSpPr/>
          <p:nvPr/>
        </p:nvSpPr>
        <p:spPr>
          <a:xfrm rot="1500000">
            <a:off x="722376" y="512064"/>
            <a:ext cx="146304" cy="73152"/>
          </a:xfrm>
          <a:prstGeom prst="ellipse">
            <a:avLst/>
          </a:prstGeom>
          <a:solidFill>
            <a:srgbClr val="7A944F"/>
          </a:solidFill>
          <a:ln w="12700">
            <a:solidFill>
              <a:srgbClr val="7A944F"/>
            </a:solidFill>
            <a:prstDash val="solid"/>
          </a:ln>
        </p:spPr>
        <p:txBody>
          <a:bodyPr/>
          <a:lstStyle/>
          <a:p>
            <a:endParaRPr lang="en-US"/>
          </a:p>
        </p:txBody>
      </p:sp>
      <p:sp>
        <p:nvSpPr>
          <p:cNvPr id="7" name="Text 5"/>
          <p:cNvSpPr/>
          <p:nvPr/>
        </p:nvSpPr>
        <p:spPr>
          <a:xfrm>
            <a:off x="1188720" y="310896"/>
            <a:ext cx="10332720" cy="411480"/>
          </a:xfrm>
          <a:prstGeom prst="rect">
            <a:avLst/>
          </a:prstGeom>
          <a:noFill/>
          <a:ln/>
        </p:spPr>
        <p:txBody>
          <a:bodyPr wrap="square" lIns="0" tIns="0" rIns="0" bIns="0" rtlCol="0" anchor="ctr"/>
          <a:lstStyle/>
          <a:p>
            <a:pPr marL="0" indent="0">
              <a:buNone/>
            </a:pPr>
            <a:r>
              <a:rPr lang="en-US" sz="2800" b="1" dirty="0">
                <a:solidFill>
                  <a:srgbClr val="2F5E3E"/>
                </a:solidFill>
                <a:latin typeface="Franklin Gothic Medium" pitchFamily="34" charset="0"/>
                <a:ea typeface="Franklin Gothic Medium" pitchFamily="34" charset="-122"/>
                <a:cs typeface="Franklin Gothic Medium" pitchFamily="34" charset="-120"/>
              </a:rPr>
              <a:t>Teacher win: individualized evidence</a:t>
            </a:r>
            <a:endParaRPr lang="en-US" sz="2800" dirty="0"/>
          </a:p>
        </p:txBody>
      </p:sp>
      <p:sp>
        <p:nvSpPr>
          <p:cNvPr id="8" name="Text 6"/>
          <p:cNvSpPr/>
          <p:nvPr/>
        </p:nvSpPr>
        <p:spPr>
          <a:xfrm>
            <a:off x="1207008" y="749808"/>
            <a:ext cx="10241280" cy="256032"/>
          </a:xfrm>
          <a:prstGeom prst="rect">
            <a:avLst/>
          </a:prstGeom>
          <a:noFill/>
          <a:ln/>
        </p:spPr>
        <p:txBody>
          <a:bodyPr wrap="square" lIns="0" tIns="0" rIns="0" bIns="0" rtlCol="0" anchor="ctr"/>
          <a:lstStyle/>
          <a:p>
            <a:pPr marL="0" indent="0">
              <a:buNone/>
            </a:pPr>
            <a:r>
              <a:rPr lang="en-US" sz="1300" dirty="0">
                <a:solidFill>
                  <a:srgbClr val="6C6C67"/>
                </a:solidFill>
                <a:latin typeface="Source Sans 3" pitchFamily="34" charset="0"/>
                <a:ea typeface="Source Sans 3" pitchFamily="34" charset="-122"/>
                <a:cs typeface="Source Sans 3" pitchFamily="34" charset="-120"/>
              </a:rPr>
              <a:t>Student thinking also creates usable artifacts for evaluation.</a:t>
            </a:r>
            <a:endParaRPr lang="en-US" sz="1300" dirty="0"/>
          </a:p>
        </p:txBody>
      </p:sp>
      <p:sp>
        <p:nvSpPr>
          <p:cNvPr id="12" name="Shape 10"/>
          <p:cNvSpPr/>
          <p:nvPr/>
        </p:nvSpPr>
        <p:spPr>
          <a:xfrm>
            <a:off x="868680" y="1417320"/>
            <a:ext cx="3246120" cy="3429000"/>
          </a:xfrm>
          <a:prstGeom prst="roundRect">
            <a:avLst>
              <a:gd name="adj" fmla="val 2254"/>
            </a:avLst>
          </a:prstGeom>
          <a:solidFill>
            <a:srgbClr val="FFFDFC"/>
          </a:solidFill>
          <a:ln w="15240">
            <a:solidFill>
              <a:srgbClr val="2F5E3E"/>
            </a:solidFill>
            <a:prstDash val="solid"/>
          </a:ln>
        </p:spPr>
        <p:txBody>
          <a:bodyPr/>
          <a:lstStyle/>
          <a:p>
            <a:endParaRPr lang="en-US"/>
          </a:p>
        </p:txBody>
      </p:sp>
      <p:sp>
        <p:nvSpPr>
          <p:cNvPr id="13" name="Text 11"/>
          <p:cNvSpPr/>
          <p:nvPr/>
        </p:nvSpPr>
        <p:spPr>
          <a:xfrm>
            <a:off x="1051560" y="1554480"/>
            <a:ext cx="2880360" cy="274320"/>
          </a:xfrm>
          <a:prstGeom prst="rect">
            <a:avLst/>
          </a:prstGeom>
          <a:noFill/>
          <a:ln/>
        </p:spPr>
        <p:txBody>
          <a:bodyPr wrap="square" lIns="0" tIns="0" rIns="0" bIns="0" rtlCol="0" anchor="ctr"/>
          <a:lstStyle/>
          <a:p>
            <a:pPr marL="0" indent="0">
              <a:buNone/>
            </a:pPr>
            <a:r>
              <a:rPr lang="en-US" sz="1700" b="1" dirty="0">
                <a:solidFill>
                  <a:srgbClr val="2F5E3E"/>
                </a:solidFill>
                <a:latin typeface="Franklin Gothic Medium" pitchFamily="34" charset="0"/>
                <a:ea typeface="Franklin Gothic Medium" pitchFamily="34" charset="-122"/>
                <a:cs typeface="Franklin Gothic Medium" pitchFamily="34" charset="-120"/>
              </a:rPr>
              <a:t>STUDENT-OWNED</a:t>
            </a:r>
            <a:endParaRPr lang="en-US" sz="1700" dirty="0"/>
          </a:p>
        </p:txBody>
      </p:sp>
      <p:sp>
        <p:nvSpPr>
          <p:cNvPr id="14" name="Text 12"/>
          <p:cNvSpPr/>
          <p:nvPr/>
        </p:nvSpPr>
        <p:spPr>
          <a:xfrm>
            <a:off x="1051560" y="1929384"/>
            <a:ext cx="2880360" cy="2770632"/>
          </a:xfrm>
          <a:prstGeom prst="rect">
            <a:avLst/>
          </a:prstGeom>
          <a:noFill/>
          <a:ln/>
        </p:spPr>
        <p:txBody>
          <a:bodyPr wrap="square" lIns="254" tIns="254" rIns="254" bIns="254" rtlCol="0" anchor="t">
            <a:normAutofit/>
          </a:bodyPr>
          <a:lstStyle/>
          <a:p>
            <a:pPr marL="0" indent="0">
              <a:buNone/>
            </a:pPr>
            <a:r>
              <a:rPr lang="en-US" sz="1500" dirty="0">
                <a:solidFill>
                  <a:srgbClr val="2B2B2B"/>
                </a:solidFill>
                <a:latin typeface="Source Sans 3" pitchFamily="34" charset="0"/>
                <a:ea typeface="Source Sans 3" pitchFamily="34" charset="-122"/>
                <a:cs typeface="Source Sans 3" pitchFamily="34" charset="-120"/>
              </a:rPr>
              <a:t>Individual growth goals grounded in their own reflections.</a:t>
            </a:r>
            <a:endParaRPr lang="en-US" sz="1500" dirty="0"/>
          </a:p>
        </p:txBody>
      </p:sp>
      <p:sp>
        <p:nvSpPr>
          <p:cNvPr id="15" name="Shape 13"/>
          <p:cNvSpPr/>
          <p:nvPr/>
        </p:nvSpPr>
        <p:spPr>
          <a:xfrm>
            <a:off x="4462272" y="1417320"/>
            <a:ext cx="3246120" cy="3429000"/>
          </a:xfrm>
          <a:prstGeom prst="roundRect">
            <a:avLst>
              <a:gd name="adj" fmla="val 2254"/>
            </a:avLst>
          </a:prstGeom>
          <a:solidFill>
            <a:srgbClr val="FFFDFC"/>
          </a:solidFill>
          <a:ln w="15240">
            <a:solidFill>
              <a:srgbClr val="7A944F"/>
            </a:solidFill>
            <a:prstDash val="solid"/>
          </a:ln>
        </p:spPr>
        <p:txBody>
          <a:bodyPr/>
          <a:lstStyle/>
          <a:p>
            <a:endParaRPr lang="en-US"/>
          </a:p>
        </p:txBody>
      </p:sp>
      <p:sp>
        <p:nvSpPr>
          <p:cNvPr id="16" name="Text 14"/>
          <p:cNvSpPr/>
          <p:nvPr/>
        </p:nvSpPr>
        <p:spPr>
          <a:xfrm>
            <a:off x="4645152" y="1554480"/>
            <a:ext cx="2880360" cy="274320"/>
          </a:xfrm>
          <a:prstGeom prst="rect">
            <a:avLst/>
          </a:prstGeom>
          <a:noFill/>
          <a:ln/>
        </p:spPr>
        <p:txBody>
          <a:bodyPr wrap="square" lIns="0" tIns="0" rIns="0" bIns="0" rtlCol="0" anchor="ctr"/>
          <a:lstStyle/>
          <a:p>
            <a:pPr marL="0" indent="0">
              <a:buNone/>
            </a:pPr>
            <a:r>
              <a:rPr lang="en-US" sz="1700" b="1" dirty="0">
                <a:solidFill>
                  <a:srgbClr val="7A944F"/>
                </a:solidFill>
                <a:latin typeface="Franklin Gothic Medium" pitchFamily="34" charset="0"/>
                <a:ea typeface="Franklin Gothic Medium" pitchFamily="34" charset="-122"/>
                <a:cs typeface="Franklin Gothic Medium" pitchFamily="34" charset="-120"/>
              </a:rPr>
              <a:t>DOCUMENTED</a:t>
            </a:r>
            <a:endParaRPr lang="en-US" sz="1700" dirty="0"/>
          </a:p>
        </p:txBody>
      </p:sp>
      <p:sp>
        <p:nvSpPr>
          <p:cNvPr id="17" name="Text 15"/>
          <p:cNvSpPr/>
          <p:nvPr/>
        </p:nvSpPr>
        <p:spPr>
          <a:xfrm>
            <a:off x="4645152" y="1929384"/>
            <a:ext cx="2880360" cy="2770632"/>
          </a:xfrm>
          <a:prstGeom prst="rect">
            <a:avLst/>
          </a:prstGeom>
          <a:noFill/>
          <a:ln/>
        </p:spPr>
        <p:txBody>
          <a:bodyPr wrap="square" lIns="254" tIns="254" rIns="254" bIns="254" rtlCol="0" anchor="t">
            <a:normAutofit/>
          </a:bodyPr>
          <a:lstStyle/>
          <a:p>
            <a:pPr marL="0" indent="0">
              <a:buNone/>
            </a:pPr>
            <a:r>
              <a:rPr lang="en-US" sz="1500" dirty="0">
                <a:solidFill>
                  <a:srgbClr val="2B2B2B"/>
                </a:solidFill>
                <a:latin typeface="Source Sans 3" pitchFamily="34" charset="0"/>
                <a:ea typeface="Source Sans 3" pitchFamily="34" charset="-122"/>
                <a:cs typeface="Source Sans 3" pitchFamily="34" charset="-120"/>
              </a:rPr>
              <a:t>Reflection artifacts ready to review, track, and upload.</a:t>
            </a:r>
            <a:endParaRPr lang="en-US" sz="1500" dirty="0"/>
          </a:p>
        </p:txBody>
      </p:sp>
      <p:sp>
        <p:nvSpPr>
          <p:cNvPr id="18" name="Shape 16"/>
          <p:cNvSpPr/>
          <p:nvPr/>
        </p:nvSpPr>
        <p:spPr>
          <a:xfrm>
            <a:off x="8046720" y="1417320"/>
            <a:ext cx="3246120" cy="3429000"/>
          </a:xfrm>
          <a:prstGeom prst="roundRect">
            <a:avLst>
              <a:gd name="adj" fmla="val 2254"/>
            </a:avLst>
          </a:prstGeom>
          <a:solidFill>
            <a:srgbClr val="FFF9F1"/>
          </a:solidFill>
          <a:ln w="15240">
            <a:solidFill>
              <a:srgbClr val="B67A2E"/>
            </a:solidFill>
            <a:prstDash val="solid"/>
          </a:ln>
        </p:spPr>
        <p:txBody>
          <a:bodyPr/>
          <a:lstStyle/>
          <a:p>
            <a:endParaRPr lang="en-US"/>
          </a:p>
        </p:txBody>
      </p:sp>
      <p:sp>
        <p:nvSpPr>
          <p:cNvPr id="19" name="Text 17"/>
          <p:cNvSpPr/>
          <p:nvPr/>
        </p:nvSpPr>
        <p:spPr>
          <a:xfrm>
            <a:off x="8229600" y="1554480"/>
            <a:ext cx="2880360" cy="274320"/>
          </a:xfrm>
          <a:prstGeom prst="rect">
            <a:avLst/>
          </a:prstGeom>
          <a:noFill/>
          <a:ln/>
        </p:spPr>
        <p:txBody>
          <a:bodyPr wrap="square" lIns="0" tIns="0" rIns="0" bIns="0" rtlCol="0" anchor="ctr"/>
          <a:lstStyle/>
          <a:p>
            <a:pPr marL="0" indent="0">
              <a:buNone/>
            </a:pPr>
            <a:r>
              <a:rPr lang="en-US" sz="1700" b="1" dirty="0">
                <a:solidFill>
                  <a:srgbClr val="B67A2E"/>
                </a:solidFill>
                <a:latin typeface="Franklin Gothic Medium" pitchFamily="34" charset="0"/>
                <a:ea typeface="Franklin Gothic Medium" pitchFamily="34" charset="-122"/>
                <a:cs typeface="Franklin Gothic Medium" pitchFamily="34" charset="-120"/>
              </a:rPr>
              <a:t>MANAGEABLE</a:t>
            </a:r>
            <a:endParaRPr lang="en-US" sz="1700" dirty="0"/>
          </a:p>
        </p:txBody>
      </p:sp>
      <p:sp>
        <p:nvSpPr>
          <p:cNvPr id="20" name="Text 18"/>
          <p:cNvSpPr/>
          <p:nvPr/>
        </p:nvSpPr>
        <p:spPr>
          <a:xfrm>
            <a:off x="8229600" y="1929384"/>
            <a:ext cx="2880360" cy="2770632"/>
          </a:xfrm>
          <a:prstGeom prst="rect">
            <a:avLst/>
          </a:prstGeom>
          <a:noFill/>
          <a:ln/>
        </p:spPr>
        <p:txBody>
          <a:bodyPr wrap="square" lIns="254" tIns="254" rIns="254" bIns="254" rtlCol="0" anchor="t">
            <a:normAutofit/>
          </a:bodyPr>
          <a:lstStyle/>
          <a:p>
            <a:pPr marL="0" indent="0">
              <a:buNone/>
            </a:pPr>
            <a:r>
              <a:rPr lang="en-US" sz="1500" dirty="0">
                <a:solidFill>
                  <a:srgbClr val="2B2B2B"/>
                </a:solidFill>
                <a:latin typeface="Source Sans 3" pitchFamily="34" charset="0"/>
                <a:ea typeface="Source Sans 3" pitchFamily="34" charset="-122"/>
                <a:cs typeface="Source Sans 3" pitchFamily="34" charset="-120"/>
              </a:rPr>
              <a:t>Stronger evidence without building a separate paperwork system.</a:t>
            </a:r>
            <a:endParaRPr lang="en-US" sz="1500" dirty="0"/>
          </a:p>
        </p:txBody>
      </p:sp>
      <p:sp>
        <p:nvSpPr>
          <p:cNvPr id="21" name="Text 19"/>
          <p:cNvSpPr/>
          <p:nvPr/>
        </p:nvSpPr>
        <p:spPr>
          <a:xfrm>
            <a:off x="1005840" y="5285232"/>
            <a:ext cx="10149840" cy="640080"/>
          </a:xfrm>
          <a:prstGeom prst="rect">
            <a:avLst/>
          </a:prstGeom>
          <a:noFill/>
          <a:ln/>
        </p:spPr>
        <p:txBody>
          <a:bodyPr wrap="square" lIns="254" tIns="254" rIns="254" bIns="254" rtlCol="0" anchor="ctr"/>
          <a:lstStyle/>
          <a:p>
            <a:pPr marL="0" indent="0" algn="ctr">
              <a:buNone/>
            </a:pPr>
            <a:r>
              <a:rPr lang="en-US" sz="2000" b="1" dirty="0">
                <a:solidFill>
                  <a:srgbClr val="2F5E3E"/>
                </a:solidFill>
                <a:latin typeface="Franklin Gothic Medium" pitchFamily="34" charset="0"/>
                <a:ea typeface="Franklin Gothic Medium" pitchFamily="34" charset="-122"/>
                <a:cs typeface="Franklin Gothic Medium" pitchFamily="34" charset="-120"/>
              </a:rPr>
              <a:t>“You now have individual goals, evidence of reflection, and artifacts you can upload. The students did the thinking.”</a:t>
            </a:r>
            <a:endParaRPr lang="en-US" sz="2000" dirty="0"/>
          </a:p>
        </p:txBody>
      </p:sp>
      <p:sp>
        <p:nvSpPr>
          <p:cNvPr id="25" name="Slide Number Placeholder 0"/>
          <p:cNvSpPr>
            <a:spLocks noGrp="1"/>
          </p:cNvSpPr>
          <p:nvPr>
            <p:ph type="sldNum" sz="quarter" idx="4294967295"/>
          </p:nvPr>
        </p:nvSpPr>
        <p:spPr>
          <a:xfrm>
            <a:off x="530352" y="6473952"/>
            <a:ext cx="274320" cy="164592"/>
          </a:xfrm>
          <a:prstGeom prst="rect">
            <a:avLst/>
          </a:prstGeom>
          <a:extLst>
            <a:ext uri="{C572A759-6A51-4108-AA02-DFA0A04FC94B}">
              <ma14:wrappingTextBoxFlag xmlns="" xmlns:ma14="http://schemas.microsoft.com/office/mac/drawingml/2011/main" val="0"/>
            </a:ext>
          </a:extLst>
        </p:spPr>
        <p:txBody>
          <a:bodyPr/>
          <a:lstStyle>
            <a:lvl1pPr>
              <a:defRPr sz="900">
                <a:solidFill>
                  <a:srgbClr val="7A944F"/>
                </a:solidFill>
                <a:latin typeface="Source Sans 3"/>
                <a:ea typeface="Source Sans 3"/>
                <a:cs typeface="Source Sans 3"/>
              </a:defRPr>
            </a:lvl1pPr>
          </a:lstStyle>
          <a:p>
            <a:pPr algn="l"/>
            <a:fld id="{F7021451-1387-4CA6-816F-3879F97B5CBC}" type="slidenum">
              <a:rPr lang="en-US" b="0"/>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rot="19800000">
            <a:off x="502920" y="466344"/>
            <a:ext cx="566928" cy="310896"/>
          </a:xfrm>
          <a:prstGeom prst="arc">
            <a:avLst/>
          </a:prstGeom>
          <a:solidFill>
            <a:srgbClr val="F6F1E7">
              <a:alpha val="0"/>
            </a:srgbClr>
          </a:solidFill>
          <a:ln w="17780">
            <a:solidFill>
              <a:srgbClr val="B67A2E"/>
            </a:solidFill>
            <a:prstDash val="solid"/>
          </a:ln>
        </p:spPr>
        <p:txBody>
          <a:bodyPr/>
          <a:lstStyle/>
          <a:p>
            <a:endParaRPr lang="en-US"/>
          </a:p>
        </p:txBody>
      </p:sp>
      <p:sp>
        <p:nvSpPr>
          <p:cNvPr id="3" name="Shape 1"/>
          <p:cNvSpPr/>
          <p:nvPr/>
        </p:nvSpPr>
        <p:spPr>
          <a:xfrm rot="1500000">
            <a:off x="612648" y="393192"/>
            <a:ext cx="146304" cy="73152"/>
          </a:xfrm>
          <a:prstGeom prst="ellipse">
            <a:avLst/>
          </a:prstGeom>
          <a:solidFill>
            <a:srgbClr val="7A944F"/>
          </a:solidFill>
          <a:ln w="12700">
            <a:solidFill>
              <a:srgbClr val="7A944F"/>
            </a:solidFill>
            <a:prstDash val="solid"/>
          </a:ln>
        </p:spPr>
        <p:txBody>
          <a:bodyPr/>
          <a:lstStyle/>
          <a:p>
            <a:endParaRPr lang="en-US"/>
          </a:p>
        </p:txBody>
      </p:sp>
      <p:sp>
        <p:nvSpPr>
          <p:cNvPr id="4" name="Shape 2"/>
          <p:cNvSpPr/>
          <p:nvPr/>
        </p:nvSpPr>
        <p:spPr>
          <a:xfrm rot="-1200000">
            <a:off x="768096" y="347472"/>
            <a:ext cx="146304" cy="73152"/>
          </a:xfrm>
          <a:prstGeom prst="ellipse">
            <a:avLst/>
          </a:prstGeom>
          <a:solidFill>
            <a:srgbClr val="7A944F"/>
          </a:solidFill>
          <a:ln w="12700">
            <a:solidFill>
              <a:srgbClr val="7A944F"/>
            </a:solidFill>
            <a:prstDash val="solid"/>
          </a:ln>
        </p:spPr>
        <p:txBody>
          <a:bodyPr/>
          <a:lstStyle/>
          <a:p>
            <a:endParaRPr lang="en-US"/>
          </a:p>
        </p:txBody>
      </p:sp>
      <p:sp>
        <p:nvSpPr>
          <p:cNvPr id="5" name="Shape 3"/>
          <p:cNvSpPr/>
          <p:nvPr/>
        </p:nvSpPr>
        <p:spPr>
          <a:xfrm rot="1440000">
            <a:off x="896112" y="420624"/>
            <a:ext cx="146304" cy="73152"/>
          </a:xfrm>
          <a:prstGeom prst="ellipse">
            <a:avLst/>
          </a:prstGeom>
          <a:solidFill>
            <a:srgbClr val="7A944F"/>
          </a:solidFill>
          <a:ln w="12700">
            <a:solidFill>
              <a:srgbClr val="7A944F"/>
            </a:solidFill>
            <a:prstDash val="solid"/>
          </a:ln>
        </p:spPr>
        <p:txBody>
          <a:bodyPr/>
          <a:lstStyle/>
          <a:p>
            <a:endParaRPr lang="en-US"/>
          </a:p>
        </p:txBody>
      </p:sp>
      <p:sp>
        <p:nvSpPr>
          <p:cNvPr id="6" name="Shape 4"/>
          <p:cNvSpPr/>
          <p:nvPr/>
        </p:nvSpPr>
        <p:spPr>
          <a:xfrm rot="1500000">
            <a:off x="722376" y="512064"/>
            <a:ext cx="146304" cy="73152"/>
          </a:xfrm>
          <a:prstGeom prst="ellipse">
            <a:avLst/>
          </a:prstGeom>
          <a:solidFill>
            <a:srgbClr val="7A944F"/>
          </a:solidFill>
          <a:ln w="12700">
            <a:solidFill>
              <a:srgbClr val="7A944F"/>
            </a:solidFill>
            <a:prstDash val="solid"/>
          </a:ln>
        </p:spPr>
        <p:txBody>
          <a:bodyPr/>
          <a:lstStyle/>
          <a:p>
            <a:endParaRPr lang="en-US"/>
          </a:p>
        </p:txBody>
      </p:sp>
      <p:sp>
        <p:nvSpPr>
          <p:cNvPr id="7" name="Text 5"/>
          <p:cNvSpPr/>
          <p:nvPr/>
        </p:nvSpPr>
        <p:spPr>
          <a:xfrm>
            <a:off x="1188720" y="310896"/>
            <a:ext cx="10332720" cy="411480"/>
          </a:xfrm>
          <a:prstGeom prst="rect">
            <a:avLst/>
          </a:prstGeom>
          <a:noFill/>
          <a:ln/>
        </p:spPr>
        <p:txBody>
          <a:bodyPr wrap="square" lIns="0" tIns="0" rIns="0" bIns="0" rtlCol="0" anchor="ctr"/>
          <a:lstStyle/>
          <a:p>
            <a:pPr marL="0" indent="0">
              <a:buNone/>
            </a:pPr>
            <a:r>
              <a:rPr lang="en-US" sz="2800" b="1" dirty="0">
                <a:solidFill>
                  <a:srgbClr val="2F5E3E"/>
                </a:solidFill>
                <a:latin typeface="Franklin Gothic Medium" pitchFamily="34" charset="0"/>
                <a:ea typeface="Franklin Gothic Medium" pitchFamily="34" charset="-122"/>
                <a:cs typeface="Franklin Gothic Medium" pitchFamily="34" charset="-120"/>
              </a:rPr>
              <a:t>Your turn: assignment cards</a:t>
            </a:r>
            <a:endParaRPr lang="en-US" sz="2800" dirty="0"/>
          </a:p>
        </p:txBody>
      </p:sp>
      <p:sp>
        <p:nvSpPr>
          <p:cNvPr id="8" name="Text 6"/>
          <p:cNvSpPr/>
          <p:nvPr/>
        </p:nvSpPr>
        <p:spPr>
          <a:xfrm>
            <a:off x="1207008" y="749808"/>
            <a:ext cx="10241280" cy="256032"/>
          </a:xfrm>
          <a:prstGeom prst="rect">
            <a:avLst/>
          </a:prstGeom>
          <a:noFill/>
          <a:ln/>
        </p:spPr>
        <p:txBody>
          <a:bodyPr wrap="square" lIns="0" tIns="0" rIns="0" bIns="0" rtlCol="0" anchor="ctr"/>
          <a:lstStyle/>
          <a:p>
            <a:pPr marL="0" indent="0">
              <a:buNone/>
            </a:pPr>
            <a:r>
              <a:rPr lang="en-US" sz="1300" dirty="0">
                <a:solidFill>
                  <a:srgbClr val="6C6C67"/>
                </a:solidFill>
                <a:latin typeface="Source Sans 3" pitchFamily="34" charset="0"/>
                <a:ea typeface="Source Sans 3" pitchFamily="34" charset="-122"/>
                <a:cs typeface="Source Sans 3" pitchFamily="34" charset="-120"/>
              </a:rPr>
              <a:t>Collect real classroom ideas for the live demo and follow-up.</a:t>
            </a:r>
            <a:endParaRPr lang="en-US" sz="1300" dirty="0"/>
          </a:p>
        </p:txBody>
      </p:sp>
      <p:sp>
        <p:nvSpPr>
          <p:cNvPr id="12" name="Shape 10"/>
          <p:cNvSpPr/>
          <p:nvPr/>
        </p:nvSpPr>
        <p:spPr>
          <a:xfrm>
            <a:off x="822960" y="1207008"/>
            <a:ext cx="6400800" cy="4480560"/>
          </a:xfrm>
          <a:prstGeom prst="roundRect">
            <a:avLst/>
          </a:prstGeom>
          <a:solidFill>
            <a:srgbClr val="FFFFFF"/>
          </a:solidFill>
          <a:ln w="16510">
            <a:solidFill>
              <a:srgbClr val="2F5E3E"/>
            </a:solidFill>
            <a:prstDash val="solid"/>
          </a:ln>
        </p:spPr>
        <p:txBody>
          <a:bodyPr/>
          <a:lstStyle/>
          <a:p>
            <a:endParaRPr lang="en-US"/>
          </a:p>
        </p:txBody>
      </p:sp>
      <p:sp>
        <p:nvSpPr>
          <p:cNvPr id="13" name="Text 11"/>
          <p:cNvSpPr/>
          <p:nvPr/>
        </p:nvSpPr>
        <p:spPr>
          <a:xfrm>
            <a:off x="1143000" y="1517904"/>
            <a:ext cx="5760720" cy="347472"/>
          </a:xfrm>
          <a:prstGeom prst="rect">
            <a:avLst/>
          </a:prstGeom>
          <a:noFill/>
          <a:ln/>
        </p:spPr>
        <p:txBody>
          <a:bodyPr wrap="square" lIns="0" tIns="0" rIns="0" bIns="0" rtlCol="0" anchor="ctr"/>
          <a:lstStyle/>
          <a:p>
            <a:pPr marL="0" indent="0" algn="ctr">
              <a:buNone/>
            </a:pPr>
            <a:r>
              <a:rPr lang="en-US" sz="2200" b="1" dirty="0">
                <a:solidFill>
                  <a:srgbClr val="2F5E3E"/>
                </a:solidFill>
                <a:latin typeface="Franklin Gothic Medium" pitchFamily="34" charset="0"/>
                <a:ea typeface="Franklin Gothic Medium" pitchFamily="34" charset="-122"/>
                <a:cs typeface="Franklin Gothic Medium" pitchFamily="34" charset="-120"/>
              </a:rPr>
              <a:t>AI THINKING PARTNER ASSIGNMENT CARD</a:t>
            </a:r>
            <a:endParaRPr lang="en-US" sz="2200" dirty="0"/>
          </a:p>
        </p:txBody>
      </p:sp>
      <p:sp>
        <p:nvSpPr>
          <p:cNvPr id="14" name="Text 12"/>
          <p:cNvSpPr/>
          <p:nvPr/>
        </p:nvSpPr>
        <p:spPr>
          <a:xfrm>
            <a:off x="1143000" y="2121408"/>
            <a:ext cx="2377440" cy="219456"/>
          </a:xfrm>
          <a:prstGeom prst="rect">
            <a:avLst/>
          </a:prstGeom>
          <a:noFill/>
          <a:ln/>
        </p:spPr>
        <p:txBody>
          <a:bodyPr wrap="square" lIns="0" tIns="0" rIns="0" bIns="0" rtlCol="0" anchor="ctr"/>
          <a:lstStyle/>
          <a:p>
            <a:pPr marL="0" indent="0">
              <a:buNone/>
            </a:pPr>
            <a:r>
              <a:rPr lang="en-US" sz="1600" b="1" dirty="0">
                <a:solidFill>
                  <a:srgbClr val="2B2B2B"/>
                </a:solidFill>
                <a:latin typeface="Source Sans 3" pitchFamily="34" charset="0"/>
                <a:ea typeface="Source Sans 3" pitchFamily="34" charset="-122"/>
                <a:cs typeface="Source Sans 3" pitchFamily="34" charset="-120"/>
              </a:rPr>
              <a:t>Assignment:</a:t>
            </a:r>
            <a:endParaRPr lang="en-US" sz="1600" dirty="0"/>
          </a:p>
        </p:txBody>
      </p:sp>
      <p:sp>
        <p:nvSpPr>
          <p:cNvPr id="15" name="Shape 13"/>
          <p:cNvSpPr/>
          <p:nvPr/>
        </p:nvSpPr>
        <p:spPr>
          <a:xfrm>
            <a:off x="3291840" y="2322576"/>
            <a:ext cx="3429000" cy="0"/>
          </a:xfrm>
          <a:prstGeom prst="line">
            <a:avLst/>
          </a:prstGeom>
          <a:noFill/>
          <a:ln w="12700">
            <a:solidFill>
              <a:srgbClr val="6C6C67"/>
            </a:solidFill>
            <a:prstDash val="solid"/>
          </a:ln>
        </p:spPr>
        <p:txBody>
          <a:bodyPr/>
          <a:lstStyle/>
          <a:p>
            <a:endParaRPr lang="en-US"/>
          </a:p>
        </p:txBody>
      </p:sp>
      <p:sp>
        <p:nvSpPr>
          <p:cNvPr id="16" name="Text 14"/>
          <p:cNvSpPr/>
          <p:nvPr/>
        </p:nvSpPr>
        <p:spPr>
          <a:xfrm>
            <a:off x="1143000" y="2944368"/>
            <a:ext cx="2377440" cy="219456"/>
          </a:xfrm>
          <a:prstGeom prst="rect">
            <a:avLst/>
          </a:prstGeom>
          <a:noFill/>
          <a:ln/>
        </p:spPr>
        <p:txBody>
          <a:bodyPr wrap="square" lIns="0" tIns="0" rIns="0" bIns="0" rtlCol="0" anchor="ctr"/>
          <a:lstStyle/>
          <a:p>
            <a:pPr marL="0" indent="0">
              <a:buNone/>
            </a:pPr>
            <a:r>
              <a:rPr lang="en-US" sz="1600" b="1" dirty="0">
                <a:solidFill>
                  <a:srgbClr val="2B2B2B"/>
                </a:solidFill>
                <a:latin typeface="Source Sans 3" pitchFamily="34" charset="0"/>
                <a:ea typeface="Source Sans 3" pitchFamily="34" charset="-122"/>
                <a:cs typeface="Source Sans 3" pitchFamily="34" charset="-120"/>
              </a:rPr>
              <a:t>What should students learn?</a:t>
            </a:r>
            <a:endParaRPr lang="en-US" sz="1600" dirty="0"/>
          </a:p>
        </p:txBody>
      </p:sp>
      <p:sp>
        <p:nvSpPr>
          <p:cNvPr id="17" name="Shape 15"/>
          <p:cNvSpPr/>
          <p:nvPr/>
        </p:nvSpPr>
        <p:spPr>
          <a:xfrm>
            <a:off x="3291840" y="3145536"/>
            <a:ext cx="3429000" cy="0"/>
          </a:xfrm>
          <a:prstGeom prst="line">
            <a:avLst/>
          </a:prstGeom>
          <a:noFill/>
          <a:ln w="12700">
            <a:solidFill>
              <a:srgbClr val="6C6C67"/>
            </a:solidFill>
            <a:prstDash val="solid"/>
          </a:ln>
        </p:spPr>
        <p:txBody>
          <a:bodyPr/>
          <a:lstStyle/>
          <a:p>
            <a:endParaRPr lang="en-US"/>
          </a:p>
        </p:txBody>
      </p:sp>
      <p:sp>
        <p:nvSpPr>
          <p:cNvPr id="18" name="Text 16"/>
          <p:cNvSpPr/>
          <p:nvPr/>
        </p:nvSpPr>
        <p:spPr>
          <a:xfrm>
            <a:off x="1143000" y="3767328"/>
            <a:ext cx="2377440" cy="219456"/>
          </a:xfrm>
          <a:prstGeom prst="rect">
            <a:avLst/>
          </a:prstGeom>
          <a:noFill/>
          <a:ln/>
        </p:spPr>
        <p:txBody>
          <a:bodyPr wrap="square" lIns="0" tIns="0" rIns="0" bIns="0" rtlCol="0" anchor="ctr"/>
          <a:lstStyle/>
          <a:p>
            <a:pPr marL="0" indent="0">
              <a:buNone/>
            </a:pPr>
            <a:r>
              <a:rPr lang="en-US" sz="1600" b="1" dirty="0">
                <a:solidFill>
                  <a:srgbClr val="2B2B2B"/>
                </a:solidFill>
                <a:latin typeface="Source Sans 3" pitchFamily="34" charset="0"/>
                <a:ea typeface="Source Sans 3" pitchFamily="34" charset="-122"/>
                <a:cs typeface="Source Sans 3" pitchFamily="34" charset="-120"/>
              </a:rPr>
              <a:t>What should AI not do?</a:t>
            </a:r>
            <a:endParaRPr lang="en-US" sz="1600" dirty="0"/>
          </a:p>
        </p:txBody>
      </p:sp>
      <p:sp>
        <p:nvSpPr>
          <p:cNvPr id="19" name="Shape 17"/>
          <p:cNvSpPr/>
          <p:nvPr/>
        </p:nvSpPr>
        <p:spPr>
          <a:xfrm>
            <a:off x="3291840" y="3968496"/>
            <a:ext cx="3429000" cy="0"/>
          </a:xfrm>
          <a:prstGeom prst="line">
            <a:avLst/>
          </a:prstGeom>
          <a:noFill/>
          <a:ln w="12700">
            <a:solidFill>
              <a:srgbClr val="6C6C67"/>
            </a:solidFill>
            <a:prstDash val="solid"/>
          </a:ln>
        </p:spPr>
        <p:txBody>
          <a:bodyPr/>
          <a:lstStyle/>
          <a:p>
            <a:endParaRPr lang="en-US"/>
          </a:p>
        </p:txBody>
      </p:sp>
      <p:sp>
        <p:nvSpPr>
          <p:cNvPr id="20" name="Text 18"/>
          <p:cNvSpPr/>
          <p:nvPr/>
        </p:nvSpPr>
        <p:spPr>
          <a:xfrm>
            <a:off x="1143000" y="4599432"/>
            <a:ext cx="3017520" cy="256032"/>
          </a:xfrm>
          <a:prstGeom prst="rect">
            <a:avLst/>
          </a:prstGeom>
          <a:noFill/>
          <a:ln/>
        </p:spPr>
        <p:txBody>
          <a:bodyPr wrap="square" lIns="0" tIns="0" rIns="0" bIns="0" rtlCol="0" anchor="ctr"/>
          <a:lstStyle/>
          <a:p>
            <a:pPr marL="0" indent="0">
              <a:buNone/>
            </a:pPr>
            <a:r>
              <a:rPr lang="en-US" sz="1600" dirty="0">
                <a:solidFill>
                  <a:srgbClr val="2B2B2B"/>
                </a:solidFill>
                <a:latin typeface="Source Sans 3" pitchFamily="34" charset="0"/>
                <a:ea typeface="Source Sans 3" pitchFamily="34" charset="-122"/>
                <a:cs typeface="Source Sans 3" pitchFamily="34" charset="-120"/>
              </a:rPr>
              <a:t>☐ Email me sample prompts</a:t>
            </a:r>
            <a:endParaRPr lang="en-US" sz="1600" dirty="0"/>
          </a:p>
        </p:txBody>
      </p:sp>
      <p:sp>
        <p:nvSpPr>
          <p:cNvPr id="21" name="Text 19"/>
          <p:cNvSpPr/>
          <p:nvPr/>
        </p:nvSpPr>
        <p:spPr>
          <a:xfrm>
            <a:off x="3886200" y="4599432"/>
            <a:ext cx="2971800" cy="256032"/>
          </a:xfrm>
          <a:prstGeom prst="rect">
            <a:avLst/>
          </a:prstGeom>
          <a:noFill/>
          <a:ln/>
        </p:spPr>
        <p:txBody>
          <a:bodyPr wrap="square" lIns="0" tIns="0" rIns="0" bIns="0" rtlCol="0" anchor="ctr"/>
          <a:lstStyle/>
          <a:p>
            <a:pPr marL="0" indent="0">
              <a:buNone/>
            </a:pPr>
            <a:r>
              <a:rPr lang="en-US" sz="1600" dirty="0">
                <a:solidFill>
                  <a:srgbClr val="2B2B2B"/>
                </a:solidFill>
                <a:latin typeface="Source Sans 3" pitchFamily="34" charset="0"/>
                <a:ea typeface="Source Sans 3" pitchFamily="34" charset="-122"/>
                <a:cs typeface="Source Sans 3" pitchFamily="34" charset="-120"/>
              </a:rPr>
              <a:t>Email: __________________________</a:t>
            </a:r>
            <a:endParaRPr lang="en-US" sz="1600" dirty="0"/>
          </a:p>
        </p:txBody>
      </p:sp>
      <p:sp>
        <p:nvSpPr>
          <p:cNvPr id="22" name="Text 20"/>
          <p:cNvSpPr/>
          <p:nvPr/>
        </p:nvSpPr>
        <p:spPr>
          <a:xfrm>
            <a:off x="1143000" y="5074920"/>
            <a:ext cx="5669280" cy="274320"/>
          </a:xfrm>
          <a:prstGeom prst="rect">
            <a:avLst/>
          </a:prstGeom>
          <a:noFill/>
          <a:ln/>
        </p:spPr>
        <p:txBody>
          <a:bodyPr wrap="square" lIns="0" tIns="0" rIns="0" bIns="0" rtlCol="0" anchor="ctr"/>
          <a:lstStyle/>
          <a:p>
            <a:pPr marL="0" indent="0">
              <a:buNone/>
            </a:pPr>
            <a:r>
              <a:rPr lang="en-US" sz="1500" i="1" dirty="0">
                <a:solidFill>
                  <a:srgbClr val="B67A2E"/>
                </a:solidFill>
                <a:latin typeface="Source Sans 3" pitchFamily="34" charset="0"/>
                <a:ea typeface="Source Sans 3" pitchFamily="34" charset="-122"/>
                <a:cs typeface="Source Sans 3" pitchFamily="34" charset="-120"/>
              </a:rPr>
              <a:t>☐ Under no circumstances should Paul contact me about this assignment.</a:t>
            </a:r>
            <a:endParaRPr lang="en-US" sz="1500" dirty="0"/>
          </a:p>
        </p:txBody>
      </p:sp>
      <p:sp>
        <p:nvSpPr>
          <p:cNvPr id="23" name="Shape 21"/>
          <p:cNvSpPr/>
          <p:nvPr/>
        </p:nvSpPr>
        <p:spPr>
          <a:xfrm>
            <a:off x="7589520" y="1508760"/>
            <a:ext cx="3657600" cy="3429000"/>
          </a:xfrm>
          <a:prstGeom prst="roundRect">
            <a:avLst/>
          </a:prstGeom>
          <a:solidFill>
            <a:srgbClr val="E8EEE8"/>
          </a:solidFill>
          <a:ln w="12700">
            <a:solidFill>
              <a:srgbClr val="7A944F"/>
            </a:solidFill>
            <a:prstDash val="solid"/>
          </a:ln>
        </p:spPr>
        <p:txBody>
          <a:bodyPr/>
          <a:lstStyle/>
          <a:p>
            <a:endParaRPr lang="en-US"/>
          </a:p>
        </p:txBody>
      </p:sp>
      <p:sp>
        <p:nvSpPr>
          <p:cNvPr id="24" name="Text 22"/>
          <p:cNvSpPr/>
          <p:nvPr/>
        </p:nvSpPr>
        <p:spPr>
          <a:xfrm>
            <a:off x="7909560" y="1828800"/>
            <a:ext cx="3017520" cy="274320"/>
          </a:xfrm>
          <a:prstGeom prst="rect">
            <a:avLst/>
          </a:prstGeom>
          <a:noFill/>
          <a:ln/>
        </p:spPr>
        <p:txBody>
          <a:bodyPr wrap="square" lIns="0" tIns="0" rIns="0" bIns="0" rtlCol="0" anchor="ctr"/>
          <a:lstStyle/>
          <a:p>
            <a:pPr marL="0" indent="0" algn="ctr">
              <a:buNone/>
            </a:pPr>
            <a:r>
              <a:rPr lang="en-US" sz="2000" b="1" dirty="0">
                <a:solidFill>
                  <a:srgbClr val="2F5E3E"/>
                </a:solidFill>
                <a:latin typeface="Franklin Gothic Medium" pitchFamily="34" charset="0"/>
                <a:ea typeface="Franklin Gothic Medium" pitchFamily="34" charset="-122"/>
                <a:cs typeface="Franklin Gothic Medium" pitchFamily="34" charset="-120"/>
              </a:rPr>
              <a:t>WHILE THEY WRITE</a:t>
            </a:r>
            <a:endParaRPr lang="en-US" sz="2000" dirty="0"/>
          </a:p>
        </p:txBody>
      </p:sp>
      <p:sp>
        <p:nvSpPr>
          <p:cNvPr id="25" name="Text 23"/>
          <p:cNvSpPr/>
          <p:nvPr/>
        </p:nvSpPr>
        <p:spPr>
          <a:xfrm>
            <a:off x="7955280" y="2331720"/>
            <a:ext cx="2926080" cy="2057400"/>
          </a:xfrm>
          <a:prstGeom prst="rect">
            <a:avLst/>
          </a:prstGeom>
          <a:noFill/>
          <a:ln/>
        </p:spPr>
        <p:txBody>
          <a:bodyPr wrap="square" lIns="0" tIns="0" rIns="0" bIns="0" rtlCol="0" anchor="ctr"/>
          <a:lstStyle/>
          <a:p>
            <a:pPr marL="0" indent="0">
              <a:buNone/>
            </a:pPr>
            <a:r>
              <a:rPr lang="en-US" sz="1700" dirty="0">
                <a:solidFill>
                  <a:srgbClr val="2B2B2B"/>
                </a:solidFill>
                <a:latin typeface="Source Sans 3" pitchFamily="34" charset="0"/>
                <a:ea typeface="Source Sans 3" pitchFamily="34" charset="-122"/>
                <a:cs typeface="Source Sans 3" pitchFamily="34" charset="-120"/>
              </a:rPr>
              <a:t>• Take two quick questions</a:t>
            </a:r>
            <a:endParaRPr lang="en-US" sz="1700" dirty="0"/>
          </a:p>
          <a:p>
            <a:pPr marL="0" indent="0">
              <a:buNone/>
            </a:pPr>
            <a:endParaRPr lang="en-US" sz="1700" dirty="0"/>
          </a:p>
          <a:p>
            <a:pPr marL="0" indent="0">
              <a:buNone/>
            </a:pPr>
            <a:r>
              <a:rPr lang="en-US" sz="1700" dirty="0">
                <a:solidFill>
                  <a:srgbClr val="2B2B2B"/>
                </a:solidFill>
                <a:latin typeface="Source Sans 3" pitchFamily="34" charset="0"/>
                <a:ea typeface="Source Sans 3" pitchFamily="34" charset="-122"/>
                <a:cs typeface="Source Sans 3" pitchFamily="34" charset="-120"/>
              </a:rPr>
              <a:t>• Walk the room and collect cards</a:t>
            </a:r>
            <a:endParaRPr lang="en-US" sz="1700" dirty="0"/>
          </a:p>
          <a:p>
            <a:pPr marL="0" indent="0">
              <a:buNone/>
            </a:pPr>
            <a:endParaRPr lang="en-US" sz="1700" dirty="0"/>
          </a:p>
          <a:p>
            <a:pPr marL="0" indent="0">
              <a:buNone/>
            </a:pPr>
            <a:r>
              <a:rPr lang="en-US" sz="1700" dirty="0">
                <a:solidFill>
                  <a:srgbClr val="2B2B2B"/>
                </a:solidFill>
                <a:latin typeface="Source Sans 3" pitchFamily="34" charset="0"/>
                <a:ea typeface="Source Sans 3" pitchFamily="34" charset="-122"/>
                <a:cs typeface="Source Sans 3" pitchFamily="34" charset="-120"/>
              </a:rPr>
              <a:t>• Select one clear assignment</a:t>
            </a:r>
            <a:endParaRPr lang="en-US" sz="1700" dirty="0"/>
          </a:p>
          <a:p>
            <a:pPr marL="0" indent="0">
              <a:buNone/>
            </a:pPr>
            <a:endParaRPr lang="en-US" sz="1700" dirty="0"/>
          </a:p>
          <a:p>
            <a:pPr marL="0" indent="0">
              <a:buNone/>
            </a:pPr>
            <a:r>
              <a:rPr lang="en-US" sz="1700" dirty="0">
                <a:solidFill>
                  <a:srgbClr val="2B2B2B"/>
                </a:solidFill>
                <a:latin typeface="Source Sans 3" pitchFamily="34" charset="0"/>
                <a:ea typeface="Source Sans 3" pitchFamily="34" charset="-122"/>
                <a:cs typeface="Source Sans 3" pitchFamily="34" charset="-120"/>
              </a:rPr>
              <a:t>• Avoid random-draw chaos</a:t>
            </a:r>
            <a:endParaRPr lang="en-US" sz="1700" dirty="0"/>
          </a:p>
        </p:txBody>
      </p:sp>
      <p:sp>
        <p:nvSpPr>
          <p:cNvPr id="26" name="Text 24"/>
          <p:cNvSpPr/>
          <p:nvPr/>
        </p:nvSpPr>
        <p:spPr>
          <a:xfrm>
            <a:off x="1325880" y="5852160"/>
            <a:ext cx="9555480" cy="347472"/>
          </a:xfrm>
          <a:prstGeom prst="rect">
            <a:avLst/>
          </a:prstGeom>
          <a:noFill/>
          <a:ln/>
        </p:spPr>
        <p:txBody>
          <a:bodyPr wrap="square" lIns="0" tIns="0" rIns="0" bIns="0" rtlCol="0" anchor="ctr"/>
          <a:lstStyle/>
          <a:p>
            <a:pPr marL="0" indent="0" algn="ctr">
              <a:buNone/>
            </a:pPr>
            <a:r>
              <a:rPr lang="en-US" sz="1800" b="1" dirty="0">
                <a:solidFill>
                  <a:srgbClr val="2F5E3E"/>
                </a:solidFill>
                <a:latin typeface="Franklin Gothic Medium" pitchFamily="34" charset="0"/>
                <a:ea typeface="Franklin Gothic Medium" pitchFamily="34" charset="-122"/>
                <a:cs typeface="Franklin Gothic Medium" pitchFamily="34" charset="-120"/>
              </a:rPr>
              <a:t>“I’m going to steal one of your assignments and see whether we can build a better prompt together.”</a:t>
            </a:r>
            <a:endParaRPr lang="en-US" sz="1800" dirty="0"/>
          </a:p>
        </p:txBody>
      </p:sp>
      <p:sp>
        <p:nvSpPr>
          <p:cNvPr id="27" name="Slide Number Placeholder 0"/>
          <p:cNvSpPr>
            <a:spLocks noGrp="1"/>
          </p:cNvSpPr>
          <p:nvPr>
            <p:ph type="sldNum" sz="quarter" idx="4294967295"/>
          </p:nvPr>
        </p:nvSpPr>
        <p:spPr>
          <a:xfrm>
            <a:off x="530352" y="6473952"/>
            <a:ext cx="274320" cy="164592"/>
          </a:xfrm>
          <a:prstGeom prst="rect">
            <a:avLst/>
          </a:prstGeom>
          <a:extLst>
            <a:ext uri="{C572A759-6A51-4108-AA02-DFA0A04FC94B}">
              <ma14:wrappingTextBoxFlag xmlns="" xmlns:ma14="http://schemas.microsoft.com/office/mac/drawingml/2011/main" val="0"/>
            </a:ext>
          </a:extLst>
        </p:spPr>
        <p:txBody>
          <a:bodyPr/>
          <a:lstStyle>
            <a:lvl1pPr>
              <a:defRPr sz="900">
                <a:solidFill>
                  <a:srgbClr val="7A944F"/>
                </a:solidFill>
                <a:latin typeface="Source Sans 3"/>
                <a:ea typeface="Source Sans 3"/>
                <a:cs typeface="Source Sans 3"/>
              </a:defRPr>
            </a:lvl1pPr>
          </a:lstStyle>
          <a:p>
            <a:pPr algn="l"/>
            <a:fld id="{F7021451-1387-4CA6-816F-3879F97B5CBC}" type="slidenum">
              <a:rPr lang="en-US" b="0"/>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rot="19800000">
            <a:off x="502920" y="466344"/>
            <a:ext cx="566928" cy="310896"/>
          </a:xfrm>
          <a:prstGeom prst="arc">
            <a:avLst/>
          </a:prstGeom>
          <a:solidFill>
            <a:srgbClr val="F6F1E7">
              <a:alpha val="0"/>
            </a:srgbClr>
          </a:solidFill>
          <a:ln w="17780">
            <a:solidFill>
              <a:srgbClr val="B67A2E"/>
            </a:solidFill>
            <a:prstDash val="solid"/>
          </a:ln>
        </p:spPr>
        <p:txBody>
          <a:bodyPr/>
          <a:lstStyle/>
          <a:p>
            <a:endParaRPr lang="en-US"/>
          </a:p>
        </p:txBody>
      </p:sp>
      <p:sp>
        <p:nvSpPr>
          <p:cNvPr id="3" name="Shape 1"/>
          <p:cNvSpPr/>
          <p:nvPr/>
        </p:nvSpPr>
        <p:spPr>
          <a:xfrm rot="1500000">
            <a:off x="612648" y="393192"/>
            <a:ext cx="146304" cy="73152"/>
          </a:xfrm>
          <a:prstGeom prst="ellipse">
            <a:avLst/>
          </a:prstGeom>
          <a:solidFill>
            <a:srgbClr val="7A944F"/>
          </a:solidFill>
          <a:ln w="12700">
            <a:solidFill>
              <a:srgbClr val="7A944F"/>
            </a:solidFill>
            <a:prstDash val="solid"/>
          </a:ln>
        </p:spPr>
        <p:txBody>
          <a:bodyPr/>
          <a:lstStyle/>
          <a:p>
            <a:endParaRPr lang="en-US"/>
          </a:p>
        </p:txBody>
      </p:sp>
      <p:sp>
        <p:nvSpPr>
          <p:cNvPr id="4" name="Shape 2"/>
          <p:cNvSpPr/>
          <p:nvPr/>
        </p:nvSpPr>
        <p:spPr>
          <a:xfrm rot="-1200000">
            <a:off x="768096" y="347472"/>
            <a:ext cx="146304" cy="73152"/>
          </a:xfrm>
          <a:prstGeom prst="ellipse">
            <a:avLst/>
          </a:prstGeom>
          <a:solidFill>
            <a:srgbClr val="7A944F"/>
          </a:solidFill>
          <a:ln w="12700">
            <a:solidFill>
              <a:srgbClr val="7A944F"/>
            </a:solidFill>
            <a:prstDash val="solid"/>
          </a:ln>
        </p:spPr>
        <p:txBody>
          <a:bodyPr/>
          <a:lstStyle/>
          <a:p>
            <a:endParaRPr lang="en-US"/>
          </a:p>
        </p:txBody>
      </p:sp>
      <p:sp>
        <p:nvSpPr>
          <p:cNvPr id="5" name="Shape 3"/>
          <p:cNvSpPr/>
          <p:nvPr/>
        </p:nvSpPr>
        <p:spPr>
          <a:xfrm rot="1440000">
            <a:off x="896112" y="420624"/>
            <a:ext cx="146304" cy="73152"/>
          </a:xfrm>
          <a:prstGeom prst="ellipse">
            <a:avLst/>
          </a:prstGeom>
          <a:solidFill>
            <a:srgbClr val="7A944F"/>
          </a:solidFill>
          <a:ln w="12700">
            <a:solidFill>
              <a:srgbClr val="7A944F"/>
            </a:solidFill>
            <a:prstDash val="solid"/>
          </a:ln>
        </p:spPr>
        <p:txBody>
          <a:bodyPr/>
          <a:lstStyle/>
          <a:p>
            <a:endParaRPr lang="en-US"/>
          </a:p>
        </p:txBody>
      </p:sp>
      <p:sp>
        <p:nvSpPr>
          <p:cNvPr id="6" name="Shape 4"/>
          <p:cNvSpPr/>
          <p:nvPr/>
        </p:nvSpPr>
        <p:spPr>
          <a:xfrm rot="1500000">
            <a:off x="722376" y="512064"/>
            <a:ext cx="146304" cy="73152"/>
          </a:xfrm>
          <a:prstGeom prst="ellipse">
            <a:avLst/>
          </a:prstGeom>
          <a:solidFill>
            <a:srgbClr val="7A944F"/>
          </a:solidFill>
          <a:ln w="12700">
            <a:solidFill>
              <a:srgbClr val="7A944F"/>
            </a:solidFill>
            <a:prstDash val="solid"/>
          </a:ln>
        </p:spPr>
        <p:txBody>
          <a:bodyPr/>
          <a:lstStyle/>
          <a:p>
            <a:endParaRPr lang="en-US"/>
          </a:p>
        </p:txBody>
      </p:sp>
      <p:sp>
        <p:nvSpPr>
          <p:cNvPr id="7" name="Text 5"/>
          <p:cNvSpPr/>
          <p:nvPr/>
        </p:nvSpPr>
        <p:spPr>
          <a:xfrm>
            <a:off x="1188720" y="310896"/>
            <a:ext cx="10332720" cy="411480"/>
          </a:xfrm>
          <a:prstGeom prst="rect">
            <a:avLst/>
          </a:prstGeom>
          <a:noFill/>
          <a:ln/>
        </p:spPr>
        <p:txBody>
          <a:bodyPr wrap="square" lIns="0" tIns="0" rIns="0" bIns="0" rtlCol="0" anchor="ctr"/>
          <a:lstStyle/>
          <a:p>
            <a:pPr marL="0" indent="0">
              <a:buNone/>
            </a:pPr>
            <a:r>
              <a:rPr lang="en-US" sz="2800" b="1" dirty="0">
                <a:solidFill>
                  <a:srgbClr val="2F5E3E"/>
                </a:solidFill>
                <a:latin typeface="Franklin Gothic Medium" pitchFamily="34" charset="0"/>
                <a:ea typeface="Franklin Gothic Medium" pitchFamily="34" charset="-122"/>
                <a:cs typeface="Franklin Gothic Medium" pitchFamily="34" charset="-120"/>
              </a:rPr>
              <a:t>Live demo: building the prompt together</a:t>
            </a:r>
            <a:endParaRPr lang="en-US" sz="2800" dirty="0"/>
          </a:p>
        </p:txBody>
      </p:sp>
      <p:sp>
        <p:nvSpPr>
          <p:cNvPr id="8" name="Text 6"/>
          <p:cNvSpPr/>
          <p:nvPr/>
        </p:nvSpPr>
        <p:spPr>
          <a:xfrm>
            <a:off x="1207008" y="749808"/>
            <a:ext cx="10241280" cy="256032"/>
          </a:xfrm>
          <a:prstGeom prst="rect">
            <a:avLst/>
          </a:prstGeom>
          <a:noFill/>
          <a:ln/>
        </p:spPr>
        <p:txBody>
          <a:bodyPr wrap="square" lIns="0" tIns="0" rIns="0" bIns="0" rtlCol="0" anchor="ctr"/>
          <a:lstStyle/>
          <a:p>
            <a:pPr marL="0" indent="0">
              <a:buNone/>
            </a:pPr>
            <a:r>
              <a:rPr lang="en-US" sz="1300" dirty="0">
                <a:solidFill>
                  <a:srgbClr val="6C6C67"/>
                </a:solidFill>
                <a:latin typeface="Source Sans 3" pitchFamily="34" charset="0"/>
                <a:ea typeface="Source Sans 3" pitchFamily="34" charset="-122"/>
                <a:cs typeface="Source Sans 3" pitchFamily="34" charset="-120"/>
              </a:rPr>
              <a:t>Teacher knowledge plus AI questioning becomes a usable classroom prompt.</a:t>
            </a:r>
            <a:endParaRPr lang="en-US" sz="1300" dirty="0"/>
          </a:p>
        </p:txBody>
      </p:sp>
      <p:sp>
        <p:nvSpPr>
          <p:cNvPr id="12" name="Shape 10"/>
          <p:cNvSpPr/>
          <p:nvPr/>
        </p:nvSpPr>
        <p:spPr>
          <a:xfrm>
            <a:off x="868680" y="1234440"/>
            <a:ext cx="10469880" cy="1051560"/>
          </a:xfrm>
          <a:prstGeom prst="roundRect">
            <a:avLst/>
          </a:prstGeom>
          <a:solidFill>
            <a:srgbClr val="F1E4D2"/>
          </a:solidFill>
          <a:ln w="15240">
            <a:solidFill>
              <a:srgbClr val="B67A2E"/>
            </a:solidFill>
            <a:prstDash val="solid"/>
          </a:ln>
        </p:spPr>
        <p:txBody>
          <a:bodyPr/>
          <a:lstStyle/>
          <a:p>
            <a:endParaRPr lang="en-US"/>
          </a:p>
        </p:txBody>
      </p:sp>
      <p:sp>
        <p:nvSpPr>
          <p:cNvPr id="13" name="Text 11"/>
          <p:cNvSpPr/>
          <p:nvPr/>
        </p:nvSpPr>
        <p:spPr>
          <a:xfrm>
            <a:off x="1143000" y="1481328"/>
            <a:ext cx="9875520" cy="292608"/>
          </a:xfrm>
          <a:prstGeom prst="rect">
            <a:avLst/>
          </a:prstGeom>
          <a:noFill/>
          <a:ln/>
        </p:spPr>
        <p:txBody>
          <a:bodyPr wrap="square" lIns="0" tIns="0" rIns="0" bIns="0" rtlCol="0" anchor="ctr"/>
          <a:lstStyle/>
          <a:p>
            <a:pPr marL="0" indent="0">
              <a:buNone/>
            </a:pPr>
            <a:r>
              <a:rPr lang="en-US" sz="1900" b="1" dirty="0">
                <a:solidFill>
                  <a:srgbClr val="2B2B2B"/>
                </a:solidFill>
                <a:latin typeface="Source Sans 3" pitchFamily="34" charset="0"/>
                <a:ea typeface="Source Sans 3" pitchFamily="34" charset="-122"/>
                <a:cs typeface="Source Sans 3" pitchFamily="34" charset="-120"/>
              </a:rPr>
              <a:t>Paul: “Stacy, are you ready to help me build a thinking-partner prompt for this assignment?”</a:t>
            </a:r>
            <a:endParaRPr lang="en-US" sz="1900" dirty="0"/>
          </a:p>
        </p:txBody>
      </p:sp>
      <p:sp>
        <p:nvSpPr>
          <p:cNvPr id="14" name="Text 12"/>
          <p:cNvSpPr/>
          <p:nvPr/>
        </p:nvSpPr>
        <p:spPr>
          <a:xfrm>
            <a:off x="1143000" y="1847088"/>
            <a:ext cx="9875520" cy="274320"/>
          </a:xfrm>
          <a:prstGeom prst="rect">
            <a:avLst/>
          </a:prstGeom>
          <a:noFill/>
          <a:ln/>
        </p:spPr>
        <p:txBody>
          <a:bodyPr wrap="square" lIns="0" tIns="0" rIns="0" bIns="0" rtlCol="0" anchor="ctr"/>
          <a:lstStyle/>
          <a:p>
            <a:pPr marL="0" indent="0">
              <a:buNone/>
            </a:pPr>
            <a:r>
              <a:rPr lang="en-US" sz="1800" dirty="0">
                <a:solidFill>
                  <a:srgbClr val="2F5E3E"/>
                </a:solidFill>
                <a:latin typeface="Source Sans 3" pitchFamily="34" charset="0"/>
                <a:ea typeface="Source Sans 3" pitchFamily="34" charset="-122"/>
                <a:cs typeface="Source Sans 3" pitchFamily="34" charset="-120"/>
              </a:rPr>
              <a:t>Stacy: “I’m ready. Tell me what students must produce and what learning needs to stay with them.”</a:t>
            </a:r>
            <a:endParaRPr lang="en-US" sz="1800" dirty="0"/>
          </a:p>
        </p:txBody>
      </p:sp>
      <p:sp>
        <p:nvSpPr>
          <p:cNvPr id="15" name="Shape 13"/>
          <p:cNvSpPr/>
          <p:nvPr/>
        </p:nvSpPr>
        <p:spPr>
          <a:xfrm>
            <a:off x="868680" y="2880360"/>
            <a:ext cx="1554480" cy="1143000"/>
          </a:xfrm>
          <a:prstGeom prst="roundRect">
            <a:avLst/>
          </a:prstGeom>
          <a:solidFill>
            <a:srgbClr val="2F5E3E"/>
          </a:solidFill>
          <a:ln w="12700">
            <a:solidFill>
              <a:srgbClr val="2F5E3E"/>
            </a:solidFill>
            <a:prstDash val="solid"/>
          </a:ln>
        </p:spPr>
        <p:txBody>
          <a:bodyPr/>
          <a:lstStyle/>
          <a:p>
            <a:endParaRPr lang="en-US"/>
          </a:p>
        </p:txBody>
      </p:sp>
      <p:sp>
        <p:nvSpPr>
          <p:cNvPr id="16" name="Text 14"/>
          <p:cNvSpPr/>
          <p:nvPr/>
        </p:nvSpPr>
        <p:spPr>
          <a:xfrm>
            <a:off x="978408" y="3227832"/>
            <a:ext cx="1335024" cy="411480"/>
          </a:xfrm>
          <a:prstGeom prst="rect">
            <a:avLst/>
          </a:prstGeom>
          <a:noFill/>
          <a:ln/>
        </p:spPr>
        <p:txBody>
          <a:bodyPr wrap="square" lIns="0" tIns="0" rIns="0" bIns="0" rtlCol="0" anchor="ctr">
            <a:normAutofit/>
          </a:bodyPr>
          <a:lstStyle/>
          <a:p>
            <a:pPr marL="0" indent="0" algn="ctr">
              <a:buNone/>
            </a:pPr>
            <a:r>
              <a:rPr lang="en-US" sz="1600" b="1" dirty="0">
                <a:solidFill>
                  <a:srgbClr val="FFFFFF"/>
                </a:solidFill>
                <a:latin typeface="Franklin Gothic Medium" pitchFamily="34" charset="0"/>
                <a:ea typeface="Franklin Gothic Medium" pitchFamily="34" charset="-122"/>
                <a:cs typeface="Franklin Gothic Medium" pitchFamily="34" charset="-120"/>
              </a:rPr>
              <a:t>Assignment</a:t>
            </a:r>
            <a:endParaRPr lang="en-US" sz="1600" dirty="0"/>
          </a:p>
        </p:txBody>
      </p:sp>
      <p:sp>
        <p:nvSpPr>
          <p:cNvPr id="17" name="Text 15"/>
          <p:cNvSpPr/>
          <p:nvPr/>
        </p:nvSpPr>
        <p:spPr>
          <a:xfrm>
            <a:off x="2441448" y="3218688"/>
            <a:ext cx="256032" cy="320040"/>
          </a:xfrm>
          <a:prstGeom prst="rect">
            <a:avLst/>
          </a:prstGeom>
          <a:noFill/>
          <a:ln/>
        </p:spPr>
        <p:txBody>
          <a:bodyPr wrap="square" lIns="0" tIns="0" rIns="0" bIns="0" rtlCol="0" anchor="ctr"/>
          <a:lstStyle/>
          <a:p>
            <a:pPr marL="0" indent="0" algn="ctr">
              <a:buNone/>
            </a:pPr>
            <a:r>
              <a:rPr lang="en-US" sz="2400" b="1" dirty="0">
                <a:solidFill>
                  <a:srgbClr val="B67A2E"/>
                </a:solidFill>
                <a:latin typeface="Franklin Gothic Medium" pitchFamily="34" charset="0"/>
                <a:ea typeface="Franklin Gothic Medium" pitchFamily="34" charset="-122"/>
                <a:cs typeface="Franklin Gothic Medium" pitchFamily="34" charset="-120"/>
              </a:rPr>
              <a:t>→</a:t>
            </a:r>
            <a:endParaRPr lang="en-US" sz="2400" dirty="0"/>
          </a:p>
        </p:txBody>
      </p:sp>
      <p:sp>
        <p:nvSpPr>
          <p:cNvPr id="18" name="Shape 16"/>
          <p:cNvSpPr/>
          <p:nvPr/>
        </p:nvSpPr>
        <p:spPr>
          <a:xfrm>
            <a:off x="2724912" y="2880360"/>
            <a:ext cx="1554480" cy="1143000"/>
          </a:xfrm>
          <a:prstGeom prst="roundRect">
            <a:avLst/>
          </a:prstGeom>
          <a:solidFill>
            <a:srgbClr val="7A944F"/>
          </a:solidFill>
          <a:ln w="12700">
            <a:solidFill>
              <a:srgbClr val="7A944F"/>
            </a:solidFill>
            <a:prstDash val="solid"/>
          </a:ln>
        </p:spPr>
        <p:txBody>
          <a:bodyPr/>
          <a:lstStyle/>
          <a:p>
            <a:endParaRPr lang="en-US"/>
          </a:p>
        </p:txBody>
      </p:sp>
      <p:sp>
        <p:nvSpPr>
          <p:cNvPr id="19" name="Text 17"/>
          <p:cNvSpPr/>
          <p:nvPr/>
        </p:nvSpPr>
        <p:spPr>
          <a:xfrm>
            <a:off x="2834640" y="3227832"/>
            <a:ext cx="1335024" cy="411480"/>
          </a:xfrm>
          <a:prstGeom prst="rect">
            <a:avLst/>
          </a:prstGeom>
          <a:noFill/>
          <a:ln/>
        </p:spPr>
        <p:txBody>
          <a:bodyPr wrap="square" lIns="0" tIns="0" rIns="0" bIns="0" rtlCol="0" anchor="ctr">
            <a:normAutofit/>
          </a:bodyPr>
          <a:lstStyle/>
          <a:p>
            <a:pPr marL="0" indent="0" algn="ctr">
              <a:buNone/>
            </a:pPr>
            <a:r>
              <a:rPr lang="en-US" sz="1600" b="1" dirty="0">
                <a:solidFill>
                  <a:srgbClr val="FFFFFF"/>
                </a:solidFill>
                <a:latin typeface="Franklin Gothic Medium" pitchFamily="34" charset="0"/>
                <a:ea typeface="Franklin Gothic Medium" pitchFamily="34" charset="-122"/>
                <a:cs typeface="Franklin Gothic Medium" pitchFamily="34" charset="-120"/>
              </a:rPr>
              <a:t>Learning goal</a:t>
            </a:r>
            <a:endParaRPr lang="en-US" sz="1600" dirty="0"/>
          </a:p>
        </p:txBody>
      </p:sp>
      <p:sp>
        <p:nvSpPr>
          <p:cNvPr id="20" name="Text 18"/>
          <p:cNvSpPr/>
          <p:nvPr/>
        </p:nvSpPr>
        <p:spPr>
          <a:xfrm>
            <a:off x="4297680" y="3218688"/>
            <a:ext cx="256032" cy="320040"/>
          </a:xfrm>
          <a:prstGeom prst="rect">
            <a:avLst/>
          </a:prstGeom>
          <a:noFill/>
          <a:ln/>
        </p:spPr>
        <p:txBody>
          <a:bodyPr wrap="square" lIns="0" tIns="0" rIns="0" bIns="0" rtlCol="0" anchor="ctr"/>
          <a:lstStyle/>
          <a:p>
            <a:pPr marL="0" indent="0" algn="ctr">
              <a:buNone/>
            </a:pPr>
            <a:r>
              <a:rPr lang="en-US" sz="2400" b="1" dirty="0">
                <a:solidFill>
                  <a:srgbClr val="B67A2E"/>
                </a:solidFill>
                <a:latin typeface="Franklin Gothic Medium" pitchFamily="34" charset="0"/>
                <a:ea typeface="Franklin Gothic Medium" pitchFamily="34" charset="-122"/>
                <a:cs typeface="Franklin Gothic Medium" pitchFamily="34" charset="-120"/>
              </a:rPr>
              <a:t>→</a:t>
            </a:r>
            <a:endParaRPr lang="en-US" sz="2400" dirty="0"/>
          </a:p>
        </p:txBody>
      </p:sp>
      <p:sp>
        <p:nvSpPr>
          <p:cNvPr id="21" name="Shape 19"/>
          <p:cNvSpPr/>
          <p:nvPr/>
        </p:nvSpPr>
        <p:spPr>
          <a:xfrm>
            <a:off x="4581144" y="2880360"/>
            <a:ext cx="1554480" cy="1143000"/>
          </a:xfrm>
          <a:prstGeom prst="roundRect">
            <a:avLst/>
          </a:prstGeom>
          <a:solidFill>
            <a:srgbClr val="2F5E3E"/>
          </a:solidFill>
          <a:ln w="12700">
            <a:solidFill>
              <a:srgbClr val="2F5E3E"/>
            </a:solidFill>
            <a:prstDash val="solid"/>
          </a:ln>
        </p:spPr>
        <p:txBody>
          <a:bodyPr/>
          <a:lstStyle/>
          <a:p>
            <a:endParaRPr lang="en-US"/>
          </a:p>
        </p:txBody>
      </p:sp>
      <p:sp>
        <p:nvSpPr>
          <p:cNvPr id="22" name="Text 20"/>
          <p:cNvSpPr/>
          <p:nvPr/>
        </p:nvSpPr>
        <p:spPr>
          <a:xfrm>
            <a:off x="4690872" y="3227832"/>
            <a:ext cx="1335024" cy="411480"/>
          </a:xfrm>
          <a:prstGeom prst="rect">
            <a:avLst/>
          </a:prstGeom>
          <a:noFill/>
          <a:ln/>
        </p:spPr>
        <p:txBody>
          <a:bodyPr wrap="square" lIns="0" tIns="0" rIns="0" bIns="0" rtlCol="0" anchor="ctr">
            <a:normAutofit/>
          </a:bodyPr>
          <a:lstStyle/>
          <a:p>
            <a:pPr marL="0" indent="0" algn="ctr">
              <a:buNone/>
            </a:pPr>
            <a:r>
              <a:rPr lang="en-US" sz="1600" b="1" dirty="0">
                <a:solidFill>
                  <a:srgbClr val="FFFFFF"/>
                </a:solidFill>
                <a:latin typeface="Franklin Gothic Medium" pitchFamily="34" charset="0"/>
                <a:ea typeface="Franklin Gothic Medium" pitchFamily="34" charset="-122"/>
                <a:cs typeface="Franklin Gothic Medium" pitchFamily="34" charset="-120"/>
              </a:rPr>
              <a:t>AI role</a:t>
            </a:r>
            <a:endParaRPr lang="en-US" sz="1600" dirty="0"/>
          </a:p>
        </p:txBody>
      </p:sp>
      <p:sp>
        <p:nvSpPr>
          <p:cNvPr id="23" name="Text 21"/>
          <p:cNvSpPr/>
          <p:nvPr/>
        </p:nvSpPr>
        <p:spPr>
          <a:xfrm>
            <a:off x="6153912" y="3218688"/>
            <a:ext cx="256032" cy="320040"/>
          </a:xfrm>
          <a:prstGeom prst="rect">
            <a:avLst/>
          </a:prstGeom>
          <a:noFill/>
          <a:ln/>
        </p:spPr>
        <p:txBody>
          <a:bodyPr wrap="square" lIns="0" tIns="0" rIns="0" bIns="0" rtlCol="0" anchor="ctr"/>
          <a:lstStyle/>
          <a:p>
            <a:pPr marL="0" indent="0" algn="ctr">
              <a:buNone/>
            </a:pPr>
            <a:r>
              <a:rPr lang="en-US" sz="2400" b="1" dirty="0">
                <a:solidFill>
                  <a:srgbClr val="B67A2E"/>
                </a:solidFill>
                <a:latin typeface="Franklin Gothic Medium" pitchFamily="34" charset="0"/>
                <a:ea typeface="Franklin Gothic Medium" pitchFamily="34" charset="-122"/>
                <a:cs typeface="Franklin Gothic Medium" pitchFamily="34" charset="-120"/>
              </a:rPr>
              <a:t>→</a:t>
            </a:r>
            <a:endParaRPr lang="en-US" sz="2400" dirty="0"/>
          </a:p>
        </p:txBody>
      </p:sp>
      <p:sp>
        <p:nvSpPr>
          <p:cNvPr id="24" name="Shape 22"/>
          <p:cNvSpPr/>
          <p:nvPr/>
        </p:nvSpPr>
        <p:spPr>
          <a:xfrm>
            <a:off x="6437376" y="2880360"/>
            <a:ext cx="1554480" cy="1143000"/>
          </a:xfrm>
          <a:prstGeom prst="roundRect">
            <a:avLst/>
          </a:prstGeom>
          <a:solidFill>
            <a:srgbClr val="7A944F"/>
          </a:solidFill>
          <a:ln w="12700">
            <a:solidFill>
              <a:srgbClr val="7A944F"/>
            </a:solidFill>
            <a:prstDash val="solid"/>
          </a:ln>
        </p:spPr>
        <p:txBody>
          <a:bodyPr/>
          <a:lstStyle/>
          <a:p>
            <a:endParaRPr lang="en-US"/>
          </a:p>
        </p:txBody>
      </p:sp>
      <p:sp>
        <p:nvSpPr>
          <p:cNvPr id="25" name="Text 23"/>
          <p:cNvSpPr/>
          <p:nvPr/>
        </p:nvSpPr>
        <p:spPr>
          <a:xfrm>
            <a:off x="6547104" y="3227832"/>
            <a:ext cx="1335024" cy="411480"/>
          </a:xfrm>
          <a:prstGeom prst="rect">
            <a:avLst/>
          </a:prstGeom>
          <a:noFill/>
          <a:ln/>
        </p:spPr>
        <p:txBody>
          <a:bodyPr wrap="square" lIns="0" tIns="0" rIns="0" bIns="0" rtlCol="0" anchor="ctr">
            <a:normAutofit/>
          </a:bodyPr>
          <a:lstStyle/>
          <a:p>
            <a:pPr marL="0" indent="0" algn="ctr">
              <a:buNone/>
            </a:pPr>
            <a:r>
              <a:rPr lang="en-US" sz="1600" b="1" dirty="0">
                <a:solidFill>
                  <a:srgbClr val="FFFFFF"/>
                </a:solidFill>
                <a:latin typeface="Franklin Gothic Medium" pitchFamily="34" charset="0"/>
                <a:ea typeface="Franklin Gothic Medium" pitchFamily="34" charset="-122"/>
                <a:cs typeface="Franklin Gothic Medium" pitchFamily="34" charset="-120"/>
              </a:rPr>
              <a:t>Exclusions</a:t>
            </a:r>
            <a:endParaRPr lang="en-US" sz="1600" dirty="0"/>
          </a:p>
        </p:txBody>
      </p:sp>
      <p:sp>
        <p:nvSpPr>
          <p:cNvPr id="26" name="Text 24"/>
          <p:cNvSpPr/>
          <p:nvPr/>
        </p:nvSpPr>
        <p:spPr>
          <a:xfrm>
            <a:off x="8010144" y="3218688"/>
            <a:ext cx="256032" cy="320040"/>
          </a:xfrm>
          <a:prstGeom prst="rect">
            <a:avLst/>
          </a:prstGeom>
          <a:noFill/>
          <a:ln/>
        </p:spPr>
        <p:txBody>
          <a:bodyPr wrap="square" lIns="0" tIns="0" rIns="0" bIns="0" rtlCol="0" anchor="ctr"/>
          <a:lstStyle/>
          <a:p>
            <a:pPr marL="0" indent="0" algn="ctr">
              <a:buNone/>
            </a:pPr>
            <a:r>
              <a:rPr lang="en-US" sz="2400" b="1" dirty="0">
                <a:solidFill>
                  <a:srgbClr val="B67A2E"/>
                </a:solidFill>
                <a:latin typeface="Franklin Gothic Medium" pitchFamily="34" charset="0"/>
                <a:ea typeface="Franklin Gothic Medium" pitchFamily="34" charset="-122"/>
                <a:cs typeface="Franklin Gothic Medium" pitchFamily="34" charset="-120"/>
              </a:rPr>
              <a:t>→</a:t>
            </a:r>
            <a:endParaRPr lang="en-US" sz="2400" dirty="0"/>
          </a:p>
        </p:txBody>
      </p:sp>
      <p:sp>
        <p:nvSpPr>
          <p:cNvPr id="27" name="Shape 25"/>
          <p:cNvSpPr/>
          <p:nvPr/>
        </p:nvSpPr>
        <p:spPr>
          <a:xfrm>
            <a:off x="8293608" y="2880360"/>
            <a:ext cx="1554480" cy="1143000"/>
          </a:xfrm>
          <a:prstGeom prst="roundRect">
            <a:avLst/>
          </a:prstGeom>
          <a:solidFill>
            <a:srgbClr val="2F5E3E"/>
          </a:solidFill>
          <a:ln w="12700">
            <a:solidFill>
              <a:srgbClr val="2F5E3E"/>
            </a:solidFill>
            <a:prstDash val="solid"/>
          </a:ln>
        </p:spPr>
        <p:txBody>
          <a:bodyPr/>
          <a:lstStyle/>
          <a:p>
            <a:endParaRPr lang="en-US"/>
          </a:p>
        </p:txBody>
      </p:sp>
      <p:sp>
        <p:nvSpPr>
          <p:cNvPr id="28" name="Text 26"/>
          <p:cNvSpPr/>
          <p:nvPr/>
        </p:nvSpPr>
        <p:spPr>
          <a:xfrm>
            <a:off x="8403336" y="3227832"/>
            <a:ext cx="1335024" cy="411480"/>
          </a:xfrm>
          <a:prstGeom prst="rect">
            <a:avLst/>
          </a:prstGeom>
          <a:noFill/>
          <a:ln/>
        </p:spPr>
        <p:txBody>
          <a:bodyPr wrap="square" lIns="0" tIns="0" rIns="0" bIns="0" rtlCol="0" anchor="ctr">
            <a:normAutofit/>
          </a:bodyPr>
          <a:lstStyle/>
          <a:p>
            <a:pPr marL="0" indent="0" algn="ctr">
              <a:buNone/>
            </a:pPr>
            <a:r>
              <a:rPr lang="en-US" sz="1600" b="1" dirty="0">
                <a:solidFill>
                  <a:srgbClr val="FFFFFF"/>
                </a:solidFill>
                <a:latin typeface="Franklin Gothic Medium" pitchFamily="34" charset="0"/>
                <a:ea typeface="Franklin Gothic Medium" pitchFamily="34" charset="-122"/>
                <a:cs typeface="Franklin Gothic Medium" pitchFamily="34" charset="-120"/>
              </a:rPr>
              <a:t>Follow-up rules</a:t>
            </a:r>
            <a:endParaRPr lang="en-US" sz="1600" dirty="0"/>
          </a:p>
        </p:txBody>
      </p:sp>
      <p:sp>
        <p:nvSpPr>
          <p:cNvPr id="29" name="Text 27"/>
          <p:cNvSpPr/>
          <p:nvPr/>
        </p:nvSpPr>
        <p:spPr>
          <a:xfrm>
            <a:off x="9866376" y="3218688"/>
            <a:ext cx="256032" cy="320040"/>
          </a:xfrm>
          <a:prstGeom prst="rect">
            <a:avLst/>
          </a:prstGeom>
          <a:noFill/>
          <a:ln/>
        </p:spPr>
        <p:txBody>
          <a:bodyPr wrap="square" lIns="0" tIns="0" rIns="0" bIns="0" rtlCol="0" anchor="ctr"/>
          <a:lstStyle/>
          <a:p>
            <a:pPr marL="0" indent="0" algn="ctr">
              <a:buNone/>
            </a:pPr>
            <a:r>
              <a:rPr lang="en-US" sz="2400" b="1" dirty="0">
                <a:solidFill>
                  <a:srgbClr val="B67A2E"/>
                </a:solidFill>
                <a:latin typeface="Franklin Gothic Medium" pitchFamily="34" charset="0"/>
                <a:ea typeface="Franklin Gothic Medium" pitchFamily="34" charset="-122"/>
                <a:cs typeface="Franklin Gothic Medium" pitchFamily="34" charset="-120"/>
              </a:rPr>
              <a:t>→</a:t>
            </a:r>
            <a:endParaRPr lang="en-US" sz="2400" dirty="0"/>
          </a:p>
        </p:txBody>
      </p:sp>
      <p:sp>
        <p:nvSpPr>
          <p:cNvPr id="30" name="Shape 28"/>
          <p:cNvSpPr/>
          <p:nvPr/>
        </p:nvSpPr>
        <p:spPr>
          <a:xfrm>
            <a:off x="10149840" y="2880360"/>
            <a:ext cx="1554480" cy="1143000"/>
          </a:xfrm>
          <a:prstGeom prst="roundRect">
            <a:avLst/>
          </a:prstGeom>
          <a:solidFill>
            <a:srgbClr val="7A944F"/>
          </a:solidFill>
          <a:ln w="12700">
            <a:solidFill>
              <a:srgbClr val="7A944F"/>
            </a:solidFill>
            <a:prstDash val="solid"/>
          </a:ln>
        </p:spPr>
        <p:txBody>
          <a:bodyPr/>
          <a:lstStyle/>
          <a:p>
            <a:endParaRPr lang="en-US"/>
          </a:p>
        </p:txBody>
      </p:sp>
      <p:sp>
        <p:nvSpPr>
          <p:cNvPr id="31" name="Text 29"/>
          <p:cNvSpPr/>
          <p:nvPr/>
        </p:nvSpPr>
        <p:spPr>
          <a:xfrm>
            <a:off x="10259568" y="3227832"/>
            <a:ext cx="1335024" cy="411480"/>
          </a:xfrm>
          <a:prstGeom prst="rect">
            <a:avLst/>
          </a:prstGeom>
          <a:noFill/>
          <a:ln/>
        </p:spPr>
        <p:txBody>
          <a:bodyPr wrap="square" lIns="0" tIns="0" rIns="0" bIns="0" rtlCol="0" anchor="ctr">
            <a:normAutofit/>
          </a:bodyPr>
          <a:lstStyle/>
          <a:p>
            <a:pPr marL="0" indent="0" algn="ctr">
              <a:buNone/>
            </a:pPr>
            <a:r>
              <a:rPr lang="en-US" sz="1600" b="1" dirty="0">
                <a:solidFill>
                  <a:srgbClr val="FFFFFF"/>
                </a:solidFill>
                <a:latin typeface="Franklin Gothic Medium" pitchFamily="34" charset="0"/>
                <a:ea typeface="Franklin Gothic Medium" pitchFamily="34" charset="-122"/>
                <a:cs typeface="Franklin Gothic Medium" pitchFamily="34" charset="-120"/>
              </a:rPr>
              <a:t>Final summary</a:t>
            </a:r>
            <a:endParaRPr lang="en-US" sz="1600" dirty="0"/>
          </a:p>
        </p:txBody>
      </p:sp>
      <p:sp>
        <p:nvSpPr>
          <p:cNvPr id="32" name="Text 30"/>
          <p:cNvSpPr/>
          <p:nvPr/>
        </p:nvSpPr>
        <p:spPr>
          <a:xfrm>
            <a:off x="1828800" y="5074920"/>
            <a:ext cx="8458200" cy="438912"/>
          </a:xfrm>
          <a:prstGeom prst="rect">
            <a:avLst/>
          </a:prstGeom>
          <a:noFill/>
          <a:ln/>
        </p:spPr>
        <p:txBody>
          <a:bodyPr wrap="square" lIns="0" tIns="0" rIns="0" bIns="0" rtlCol="0" anchor="ctr"/>
          <a:lstStyle/>
          <a:p>
            <a:pPr marL="0" indent="0" algn="ctr">
              <a:buNone/>
            </a:pPr>
            <a:r>
              <a:rPr lang="en-US" sz="2400" b="1" dirty="0">
                <a:solidFill>
                  <a:srgbClr val="2F5E3E"/>
                </a:solidFill>
                <a:latin typeface="Franklin Gothic Medium" pitchFamily="34" charset="0"/>
                <a:ea typeface="Franklin Gothic Medium" pitchFamily="34" charset="-122"/>
                <a:cs typeface="Franklin Gothic Medium" pitchFamily="34" charset="-120"/>
              </a:rPr>
              <a:t>The prompt comes from conversation, not magic wording.</a:t>
            </a:r>
            <a:endParaRPr lang="en-US" sz="2400" dirty="0"/>
          </a:p>
        </p:txBody>
      </p:sp>
      <p:sp>
        <p:nvSpPr>
          <p:cNvPr id="33" name="Text 31"/>
          <p:cNvSpPr/>
          <p:nvPr/>
        </p:nvSpPr>
        <p:spPr>
          <a:xfrm>
            <a:off x="1280160" y="5596128"/>
            <a:ext cx="9646920" cy="365760"/>
          </a:xfrm>
          <a:prstGeom prst="rect">
            <a:avLst/>
          </a:prstGeom>
          <a:noFill/>
          <a:ln/>
        </p:spPr>
        <p:txBody>
          <a:bodyPr wrap="square" lIns="0" tIns="0" rIns="0" bIns="0" rtlCol="0" anchor="ctr"/>
          <a:lstStyle/>
          <a:p>
            <a:pPr marL="0" indent="0" algn="ctr">
              <a:buNone/>
            </a:pPr>
            <a:r>
              <a:rPr lang="en-US" sz="1800" dirty="0">
                <a:solidFill>
                  <a:srgbClr val="2B2B2B"/>
                </a:solidFill>
                <a:latin typeface="Source Sans 3" pitchFamily="34" charset="0"/>
                <a:ea typeface="Source Sans 3" pitchFamily="34" charset="-122"/>
                <a:cs typeface="Source Sans 3" pitchFamily="34" charset="-120"/>
              </a:rPr>
              <a:t>You know the students, assignment, and learning goal. Your thinking partner helps identify missing boundaries.</a:t>
            </a:r>
            <a:endParaRPr lang="en-US" sz="1800" dirty="0"/>
          </a:p>
        </p:txBody>
      </p:sp>
      <p:sp>
        <p:nvSpPr>
          <p:cNvPr id="34" name="Slide Number Placeholder 0"/>
          <p:cNvSpPr>
            <a:spLocks noGrp="1"/>
          </p:cNvSpPr>
          <p:nvPr>
            <p:ph type="sldNum" sz="quarter" idx="4294967295"/>
          </p:nvPr>
        </p:nvSpPr>
        <p:spPr>
          <a:xfrm>
            <a:off x="530352" y="6473952"/>
            <a:ext cx="274320" cy="164592"/>
          </a:xfrm>
          <a:prstGeom prst="rect">
            <a:avLst/>
          </a:prstGeom>
          <a:extLst>
            <a:ext uri="{C572A759-6A51-4108-AA02-DFA0A04FC94B}">
              <ma14:wrappingTextBoxFlag xmlns="" xmlns:ma14="http://schemas.microsoft.com/office/mac/drawingml/2011/main" val="0"/>
            </a:ext>
          </a:extLst>
        </p:spPr>
        <p:txBody>
          <a:bodyPr/>
          <a:lstStyle>
            <a:lvl1pPr>
              <a:defRPr sz="900">
                <a:solidFill>
                  <a:srgbClr val="7A944F"/>
                </a:solidFill>
                <a:latin typeface="Source Sans 3"/>
                <a:ea typeface="Source Sans 3"/>
                <a:cs typeface="Source Sans 3"/>
              </a:defRPr>
            </a:lvl1pPr>
          </a:lstStyle>
          <a:p>
            <a:pPr algn="l"/>
            <a:fld id="{F7021451-1387-4CA6-816F-3879F97B5CBC}" type="slidenum">
              <a:rPr lang="en-US" b="0"/>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rot="19800000">
            <a:off x="502920" y="466344"/>
            <a:ext cx="566928" cy="310896"/>
          </a:xfrm>
          <a:prstGeom prst="arc">
            <a:avLst/>
          </a:prstGeom>
          <a:solidFill>
            <a:srgbClr val="F6F1E7">
              <a:alpha val="0"/>
            </a:srgbClr>
          </a:solidFill>
          <a:ln w="17780">
            <a:solidFill>
              <a:srgbClr val="B67A2E"/>
            </a:solidFill>
            <a:prstDash val="solid"/>
          </a:ln>
        </p:spPr>
        <p:txBody>
          <a:bodyPr/>
          <a:lstStyle/>
          <a:p>
            <a:endParaRPr lang="en-US"/>
          </a:p>
        </p:txBody>
      </p:sp>
      <p:sp>
        <p:nvSpPr>
          <p:cNvPr id="3" name="Shape 1"/>
          <p:cNvSpPr/>
          <p:nvPr/>
        </p:nvSpPr>
        <p:spPr>
          <a:xfrm rot="1500000">
            <a:off x="612648" y="393192"/>
            <a:ext cx="146304" cy="73152"/>
          </a:xfrm>
          <a:prstGeom prst="ellipse">
            <a:avLst/>
          </a:prstGeom>
          <a:solidFill>
            <a:srgbClr val="7A944F"/>
          </a:solidFill>
          <a:ln w="12700">
            <a:solidFill>
              <a:srgbClr val="7A944F"/>
            </a:solidFill>
            <a:prstDash val="solid"/>
          </a:ln>
        </p:spPr>
        <p:txBody>
          <a:bodyPr/>
          <a:lstStyle/>
          <a:p>
            <a:endParaRPr lang="en-US"/>
          </a:p>
        </p:txBody>
      </p:sp>
      <p:sp>
        <p:nvSpPr>
          <p:cNvPr id="4" name="Shape 2"/>
          <p:cNvSpPr/>
          <p:nvPr/>
        </p:nvSpPr>
        <p:spPr>
          <a:xfrm rot="-1200000">
            <a:off x="768096" y="347472"/>
            <a:ext cx="146304" cy="73152"/>
          </a:xfrm>
          <a:prstGeom prst="ellipse">
            <a:avLst/>
          </a:prstGeom>
          <a:solidFill>
            <a:srgbClr val="7A944F"/>
          </a:solidFill>
          <a:ln w="12700">
            <a:solidFill>
              <a:srgbClr val="7A944F"/>
            </a:solidFill>
            <a:prstDash val="solid"/>
          </a:ln>
        </p:spPr>
        <p:txBody>
          <a:bodyPr/>
          <a:lstStyle/>
          <a:p>
            <a:endParaRPr lang="en-US"/>
          </a:p>
        </p:txBody>
      </p:sp>
      <p:sp>
        <p:nvSpPr>
          <p:cNvPr id="5" name="Shape 3"/>
          <p:cNvSpPr/>
          <p:nvPr/>
        </p:nvSpPr>
        <p:spPr>
          <a:xfrm rot="1440000">
            <a:off x="896112" y="420624"/>
            <a:ext cx="146304" cy="73152"/>
          </a:xfrm>
          <a:prstGeom prst="ellipse">
            <a:avLst/>
          </a:prstGeom>
          <a:solidFill>
            <a:srgbClr val="7A944F"/>
          </a:solidFill>
          <a:ln w="12700">
            <a:solidFill>
              <a:srgbClr val="7A944F"/>
            </a:solidFill>
            <a:prstDash val="solid"/>
          </a:ln>
        </p:spPr>
        <p:txBody>
          <a:bodyPr/>
          <a:lstStyle/>
          <a:p>
            <a:endParaRPr lang="en-US"/>
          </a:p>
        </p:txBody>
      </p:sp>
      <p:sp>
        <p:nvSpPr>
          <p:cNvPr id="6" name="Shape 4"/>
          <p:cNvSpPr/>
          <p:nvPr/>
        </p:nvSpPr>
        <p:spPr>
          <a:xfrm rot="1500000">
            <a:off x="722376" y="512064"/>
            <a:ext cx="146304" cy="73152"/>
          </a:xfrm>
          <a:prstGeom prst="ellipse">
            <a:avLst/>
          </a:prstGeom>
          <a:solidFill>
            <a:srgbClr val="7A944F"/>
          </a:solidFill>
          <a:ln w="12700">
            <a:solidFill>
              <a:srgbClr val="7A944F"/>
            </a:solidFill>
            <a:prstDash val="solid"/>
          </a:ln>
        </p:spPr>
        <p:txBody>
          <a:bodyPr/>
          <a:lstStyle/>
          <a:p>
            <a:endParaRPr lang="en-US"/>
          </a:p>
        </p:txBody>
      </p:sp>
      <p:sp>
        <p:nvSpPr>
          <p:cNvPr id="7" name="Text 5"/>
          <p:cNvSpPr/>
          <p:nvPr/>
        </p:nvSpPr>
        <p:spPr>
          <a:xfrm>
            <a:off x="1188720" y="310896"/>
            <a:ext cx="10332720" cy="411480"/>
          </a:xfrm>
          <a:prstGeom prst="rect">
            <a:avLst/>
          </a:prstGeom>
          <a:noFill/>
          <a:ln/>
        </p:spPr>
        <p:txBody>
          <a:bodyPr wrap="square" lIns="0" tIns="0" rIns="0" bIns="0" rtlCol="0" anchor="ctr"/>
          <a:lstStyle/>
          <a:p>
            <a:pPr marL="0" indent="0">
              <a:buNone/>
            </a:pPr>
            <a:r>
              <a:rPr lang="en-US" sz="2800" b="1" dirty="0">
                <a:solidFill>
                  <a:srgbClr val="2F5E3E"/>
                </a:solidFill>
                <a:latin typeface="Franklin Gothic Medium" pitchFamily="34" charset="0"/>
                <a:ea typeface="Franklin Gothic Medium" pitchFamily="34" charset="-122"/>
                <a:cs typeface="Franklin Gothic Medium" pitchFamily="34" charset="-120"/>
              </a:rPr>
              <a:t>Demo result: business identity prompt</a:t>
            </a:r>
            <a:endParaRPr lang="en-US" sz="2800" dirty="0"/>
          </a:p>
        </p:txBody>
      </p:sp>
      <p:sp>
        <p:nvSpPr>
          <p:cNvPr id="8" name="Text 6"/>
          <p:cNvSpPr/>
          <p:nvPr/>
        </p:nvSpPr>
        <p:spPr>
          <a:xfrm>
            <a:off x="1207008" y="749808"/>
            <a:ext cx="10241280" cy="256032"/>
          </a:xfrm>
          <a:prstGeom prst="rect">
            <a:avLst/>
          </a:prstGeom>
          <a:noFill/>
          <a:ln/>
        </p:spPr>
        <p:txBody>
          <a:bodyPr wrap="square" lIns="0" tIns="0" rIns="0" bIns="0" rtlCol="0" anchor="ctr"/>
          <a:lstStyle/>
          <a:p>
            <a:pPr marL="0" indent="0">
              <a:buNone/>
            </a:pPr>
            <a:r>
              <a:rPr lang="en-US" sz="1300" dirty="0">
                <a:solidFill>
                  <a:srgbClr val="6C6C67"/>
                </a:solidFill>
                <a:latin typeface="Source Sans 3" pitchFamily="34" charset="0"/>
                <a:ea typeface="Source Sans 3" pitchFamily="34" charset="-122"/>
                <a:cs typeface="Source Sans 3" pitchFamily="34" charset="-120"/>
              </a:rPr>
              <a:t>A copy-and-paste prompt for the graphic design assignment.</a:t>
            </a:r>
            <a:endParaRPr lang="en-US" sz="1300" dirty="0"/>
          </a:p>
        </p:txBody>
      </p:sp>
      <p:sp>
        <p:nvSpPr>
          <p:cNvPr id="12" name="Shape 10"/>
          <p:cNvSpPr/>
          <p:nvPr/>
        </p:nvSpPr>
        <p:spPr>
          <a:xfrm>
            <a:off x="777240" y="1188720"/>
            <a:ext cx="10652760" cy="4480560"/>
          </a:xfrm>
          <a:prstGeom prst="roundRect">
            <a:avLst/>
          </a:prstGeom>
          <a:solidFill>
            <a:srgbClr val="FFFFFF"/>
          </a:solidFill>
          <a:ln w="16510">
            <a:solidFill>
              <a:srgbClr val="2F5E3E"/>
            </a:solidFill>
            <a:prstDash val="solid"/>
          </a:ln>
        </p:spPr>
        <p:txBody>
          <a:bodyPr/>
          <a:lstStyle/>
          <a:p>
            <a:endParaRPr lang="en-US"/>
          </a:p>
        </p:txBody>
      </p:sp>
      <p:sp>
        <p:nvSpPr>
          <p:cNvPr id="13" name="Text 11"/>
          <p:cNvSpPr/>
          <p:nvPr/>
        </p:nvSpPr>
        <p:spPr>
          <a:xfrm>
            <a:off x="1143000" y="1572768"/>
            <a:ext cx="9921240" cy="3611880"/>
          </a:xfrm>
          <a:prstGeom prst="rect">
            <a:avLst/>
          </a:prstGeom>
          <a:noFill/>
          <a:ln/>
        </p:spPr>
        <p:txBody>
          <a:bodyPr wrap="square" lIns="381" tIns="381" rIns="381" bIns="381" rtlCol="0" anchor="ctr">
            <a:normAutofit/>
          </a:bodyPr>
          <a:lstStyle/>
          <a:p>
            <a:pPr marL="0" indent="0">
              <a:buNone/>
            </a:pPr>
            <a:r>
              <a:rPr lang="en-US" sz="1900" dirty="0">
                <a:solidFill>
                  <a:srgbClr val="2B2B2B"/>
                </a:solidFill>
                <a:latin typeface="Source Sans 3" pitchFamily="34" charset="0"/>
                <a:ea typeface="Source Sans 3" pitchFamily="34" charset="-122"/>
                <a:cs typeface="Source Sans 3" pitchFamily="34" charset="-120"/>
              </a:rPr>
              <a:t>You are a thinking partner, not an answer generator. Help me build a business by asking one question at a time. Guide me to define the business name, target audience, mission, location, and brand guidelines. Explain what different colors and fonts often signal, but do not choose for me. Never make decisions on my behalf. If I give a one-word, vague, or ambiguous answer, ask follow-up questions until my thinking is clear before moving on. When we finish, summarize all of my decisions for the next assignment. Do not create a logo. Only help me develop the business and its brand identity.</a:t>
            </a:r>
            <a:endParaRPr lang="en-US" sz="1900" dirty="0"/>
          </a:p>
        </p:txBody>
      </p:sp>
      <p:sp>
        <p:nvSpPr>
          <p:cNvPr id="14" name="Shape 12"/>
          <p:cNvSpPr/>
          <p:nvPr/>
        </p:nvSpPr>
        <p:spPr>
          <a:xfrm>
            <a:off x="2880360" y="5779008"/>
            <a:ext cx="6446520" cy="457200"/>
          </a:xfrm>
          <a:prstGeom prst="roundRect">
            <a:avLst/>
          </a:prstGeom>
          <a:solidFill>
            <a:srgbClr val="F1E4D2"/>
          </a:solidFill>
          <a:ln w="12700">
            <a:solidFill>
              <a:srgbClr val="B67A2E"/>
            </a:solidFill>
            <a:prstDash val="solid"/>
          </a:ln>
        </p:spPr>
        <p:txBody>
          <a:bodyPr/>
          <a:lstStyle/>
          <a:p>
            <a:endParaRPr lang="en-US"/>
          </a:p>
        </p:txBody>
      </p:sp>
      <p:sp>
        <p:nvSpPr>
          <p:cNvPr id="15" name="Text 13"/>
          <p:cNvSpPr/>
          <p:nvPr/>
        </p:nvSpPr>
        <p:spPr>
          <a:xfrm>
            <a:off x="3154680" y="5916168"/>
            <a:ext cx="5897880" cy="201168"/>
          </a:xfrm>
          <a:prstGeom prst="rect">
            <a:avLst/>
          </a:prstGeom>
          <a:noFill/>
          <a:ln/>
        </p:spPr>
        <p:txBody>
          <a:bodyPr wrap="square" lIns="0" tIns="0" rIns="0" bIns="0" rtlCol="0" anchor="ctr"/>
          <a:lstStyle/>
          <a:p>
            <a:pPr marL="0" indent="0" algn="ctr">
              <a:buNone/>
            </a:pPr>
            <a:r>
              <a:rPr lang="en-US" sz="1600" b="1" dirty="0">
                <a:solidFill>
                  <a:srgbClr val="B67A2E"/>
                </a:solidFill>
                <a:latin typeface="Franklin Gothic Medium" pitchFamily="34" charset="0"/>
                <a:ea typeface="Franklin Gothic Medium" pitchFamily="34" charset="-122"/>
                <a:cs typeface="Franklin Gothic Medium" pitchFamily="34" charset="-120"/>
              </a:rPr>
              <a:t>Logo design comes next. This prompt builds the business and brand foundation.</a:t>
            </a:r>
            <a:endParaRPr lang="en-US" sz="1600" dirty="0"/>
          </a:p>
        </p:txBody>
      </p:sp>
      <p:sp>
        <p:nvSpPr>
          <p:cNvPr id="25" name="Slide Number Placeholder 0"/>
          <p:cNvSpPr>
            <a:spLocks noGrp="1"/>
          </p:cNvSpPr>
          <p:nvPr>
            <p:ph type="sldNum" sz="quarter" idx="4294967295"/>
          </p:nvPr>
        </p:nvSpPr>
        <p:spPr>
          <a:xfrm>
            <a:off x="530352" y="6473952"/>
            <a:ext cx="274320" cy="164592"/>
          </a:xfrm>
          <a:prstGeom prst="rect">
            <a:avLst/>
          </a:prstGeom>
          <a:extLst>
            <a:ext uri="{C572A759-6A51-4108-AA02-DFA0A04FC94B}">
              <ma14:wrappingTextBoxFlag xmlns="" xmlns:ma14="http://schemas.microsoft.com/office/mac/drawingml/2011/main" val="0"/>
            </a:ext>
          </a:extLst>
        </p:spPr>
        <p:txBody>
          <a:bodyPr/>
          <a:lstStyle>
            <a:lvl1pPr>
              <a:defRPr sz="900">
                <a:solidFill>
                  <a:srgbClr val="7A944F"/>
                </a:solidFill>
                <a:latin typeface="Source Sans 3"/>
                <a:ea typeface="Source Sans 3"/>
                <a:cs typeface="Source Sans 3"/>
              </a:defRPr>
            </a:lvl1pPr>
          </a:lstStyle>
          <a:p>
            <a:pPr algn="l"/>
            <a:fld id="{F7021451-1387-4CA6-816F-3879F97B5CBC}" type="slidenum">
              <a:rPr lang="en-US" b="0"/>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5" name="Shape 3"/>
          <p:cNvSpPr/>
          <p:nvPr/>
        </p:nvSpPr>
        <p:spPr>
          <a:xfrm rot="19800000">
            <a:off x="594360" y="645566"/>
            <a:ext cx="680314" cy="373075"/>
          </a:xfrm>
          <a:prstGeom prst="arc">
            <a:avLst/>
          </a:prstGeom>
          <a:solidFill>
            <a:srgbClr val="F6F1E7">
              <a:alpha val="0"/>
            </a:srgbClr>
          </a:solidFill>
          <a:ln w="17780">
            <a:solidFill>
              <a:srgbClr val="B67A2E"/>
            </a:solidFill>
            <a:prstDash val="solid"/>
          </a:ln>
        </p:spPr>
        <p:txBody>
          <a:bodyPr/>
          <a:lstStyle/>
          <a:p>
            <a:endParaRPr lang="en-US"/>
          </a:p>
        </p:txBody>
      </p:sp>
      <p:sp>
        <p:nvSpPr>
          <p:cNvPr id="6" name="Shape 4"/>
          <p:cNvSpPr/>
          <p:nvPr/>
        </p:nvSpPr>
        <p:spPr>
          <a:xfrm rot="1500000">
            <a:off x="726034" y="557784"/>
            <a:ext cx="175565" cy="87782"/>
          </a:xfrm>
          <a:prstGeom prst="ellipse">
            <a:avLst/>
          </a:prstGeom>
          <a:solidFill>
            <a:srgbClr val="7A944F"/>
          </a:solidFill>
          <a:ln w="12700">
            <a:solidFill>
              <a:srgbClr val="7A944F"/>
            </a:solidFill>
            <a:prstDash val="solid"/>
          </a:ln>
        </p:spPr>
        <p:txBody>
          <a:bodyPr/>
          <a:lstStyle/>
          <a:p>
            <a:endParaRPr lang="en-US"/>
          </a:p>
        </p:txBody>
      </p:sp>
      <p:sp>
        <p:nvSpPr>
          <p:cNvPr id="7" name="Shape 5"/>
          <p:cNvSpPr/>
          <p:nvPr/>
        </p:nvSpPr>
        <p:spPr>
          <a:xfrm rot="-1200000">
            <a:off x="912571" y="502920"/>
            <a:ext cx="175565" cy="87782"/>
          </a:xfrm>
          <a:prstGeom prst="ellipse">
            <a:avLst/>
          </a:prstGeom>
          <a:solidFill>
            <a:srgbClr val="7A944F"/>
          </a:solidFill>
          <a:ln w="12700">
            <a:solidFill>
              <a:srgbClr val="7A944F"/>
            </a:solidFill>
            <a:prstDash val="solid"/>
          </a:ln>
        </p:spPr>
        <p:txBody>
          <a:bodyPr/>
          <a:lstStyle/>
          <a:p>
            <a:endParaRPr lang="en-US"/>
          </a:p>
        </p:txBody>
      </p:sp>
      <p:sp>
        <p:nvSpPr>
          <p:cNvPr id="8" name="Shape 6"/>
          <p:cNvSpPr/>
          <p:nvPr/>
        </p:nvSpPr>
        <p:spPr>
          <a:xfrm rot="1440000">
            <a:off x="1066190" y="590702"/>
            <a:ext cx="175565" cy="87782"/>
          </a:xfrm>
          <a:prstGeom prst="ellipse">
            <a:avLst/>
          </a:prstGeom>
          <a:solidFill>
            <a:srgbClr val="7A944F"/>
          </a:solidFill>
          <a:ln w="12700">
            <a:solidFill>
              <a:srgbClr val="7A944F"/>
            </a:solidFill>
            <a:prstDash val="solid"/>
          </a:ln>
        </p:spPr>
        <p:txBody>
          <a:bodyPr/>
          <a:lstStyle/>
          <a:p>
            <a:endParaRPr lang="en-US"/>
          </a:p>
        </p:txBody>
      </p:sp>
      <p:sp>
        <p:nvSpPr>
          <p:cNvPr id="9" name="Shape 7"/>
          <p:cNvSpPr/>
          <p:nvPr/>
        </p:nvSpPr>
        <p:spPr>
          <a:xfrm rot="1500000">
            <a:off x="857707" y="700430"/>
            <a:ext cx="175565" cy="87782"/>
          </a:xfrm>
          <a:prstGeom prst="ellipse">
            <a:avLst/>
          </a:prstGeom>
          <a:solidFill>
            <a:srgbClr val="7A944F"/>
          </a:solidFill>
          <a:ln w="12700">
            <a:solidFill>
              <a:srgbClr val="7A944F"/>
            </a:solidFill>
            <a:prstDash val="solid"/>
          </a:ln>
        </p:spPr>
        <p:txBody>
          <a:bodyPr/>
          <a:lstStyle/>
          <a:p>
            <a:endParaRPr lang="en-US"/>
          </a:p>
        </p:txBody>
      </p:sp>
      <p:sp>
        <p:nvSpPr>
          <p:cNvPr id="10" name="Text 8"/>
          <p:cNvSpPr/>
          <p:nvPr/>
        </p:nvSpPr>
        <p:spPr>
          <a:xfrm>
            <a:off x="777240" y="1234440"/>
            <a:ext cx="3657600" cy="731520"/>
          </a:xfrm>
          <a:prstGeom prst="rect">
            <a:avLst/>
          </a:prstGeom>
          <a:noFill/>
          <a:ln/>
        </p:spPr>
        <p:txBody>
          <a:bodyPr wrap="square" lIns="0" tIns="0" rIns="0" bIns="0" rtlCol="0" anchor="ctr"/>
          <a:lstStyle/>
          <a:p>
            <a:pPr marL="0" indent="0">
              <a:buNone/>
            </a:pPr>
            <a:r>
              <a:rPr lang="en-US" sz="4800" b="1" dirty="0">
                <a:solidFill>
                  <a:srgbClr val="2F5E3E"/>
                </a:solidFill>
                <a:latin typeface="Franklin Gothic Medium" pitchFamily="34" charset="0"/>
                <a:ea typeface="Franklin Gothic Medium" pitchFamily="34" charset="-122"/>
                <a:cs typeface="Franklin Gothic Medium" pitchFamily="34" charset="-120"/>
              </a:rPr>
              <a:t>Q&amp;A</a:t>
            </a:r>
            <a:endParaRPr lang="en-US" sz="4800" dirty="0"/>
          </a:p>
        </p:txBody>
      </p:sp>
      <p:sp>
        <p:nvSpPr>
          <p:cNvPr id="11" name="Shape 9"/>
          <p:cNvSpPr/>
          <p:nvPr/>
        </p:nvSpPr>
        <p:spPr>
          <a:xfrm>
            <a:off x="822960" y="2148840"/>
            <a:ext cx="5120640" cy="0"/>
          </a:xfrm>
          <a:prstGeom prst="line">
            <a:avLst/>
          </a:prstGeom>
          <a:noFill/>
          <a:ln w="27940">
            <a:solidFill>
              <a:srgbClr val="B67A2E"/>
            </a:solidFill>
            <a:prstDash val="solid"/>
          </a:ln>
        </p:spPr>
        <p:txBody>
          <a:bodyPr/>
          <a:lstStyle/>
          <a:p>
            <a:endParaRPr lang="en-US"/>
          </a:p>
        </p:txBody>
      </p:sp>
      <p:sp>
        <p:nvSpPr>
          <p:cNvPr id="12" name="Text 10"/>
          <p:cNvSpPr/>
          <p:nvPr/>
        </p:nvSpPr>
        <p:spPr>
          <a:xfrm>
            <a:off x="822960" y="2514600"/>
            <a:ext cx="10287000" cy="1371600"/>
          </a:xfrm>
          <a:prstGeom prst="rect">
            <a:avLst/>
          </a:prstGeom>
          <a:noFill/>
          <a:ln/>
        </p:spPr>
        <p:txBody>
          <a:bodyPr wrap="square" lIns="254" tIns="254" rIns="254" bIns="254" rtlCol="0" anchor="ctr">
            <a:normAutofit/>
          </a:bodyPr>
          <a:lstStyle/>
          <a:p>
            <a:pPr marL="0" indent="0">
              <a:buNone/>
            </a:pPr>
            <a:r>
              <a:rPr lang="en-US" sz="3000" b="1" dirty="0">
                <a:solidFill>
                  <a:srgbClr val="2B2B2B"/>
                </a:solidFill>
                <a:latin typeface="Franklin Gothic Medium" pitchFamily="34" charset="0"/>
                <a:ea typeface="Franklin Gothic Medium" pitchFamily="34" charset="-122"/>
                <a:cs typeface="Franklin Gothic Medium" pitchFamily="34" charset="-120"/>
              </a:rPr>
              <a:t>What questions do you have about using AI this way, or about an assignment you are thinking about?</a:t>
            </a:r>
            <a:endParaRPr lang="en-US" sz="3000" dirty="0"/>
          </a:p>
        </p:txBody>
      </p:sp>
      <p:sp>
        <p:nvSpPr>
          <p:cNvPr id="13" name="Shape 11"/>
          <p:cNvSpPr/>
          <p:nvPr/>
        </p:nvSpPr>
        <p:spPr>
          <a:xfrm>
            <a:off x="914400" y="4754880"/>
            <a:ext cx="10058400" cy="731520"/>
          </a:xfrm>
          <a:prstGeom prst="roundRect">
            <a:avLst/>
          </a:prstGeom>
          <a:solidFill>
            <a:srgbClr val="E8EEE8"/>
          </a:solidFill>
          <a:ln w="12700">
            <a:solidFill>
              <a:srgbClr val="7A944F"/>
            </a:solidFill>
            <a:prstDash val="solid"/>
          </a:ln>
        </p:spPr>
        <p:txBody>
          <a:bodyPr/>
          <a:lstStyle/>
          <a:p>
            <a:endParaRPr lang="en-US"/>
          </a:p>
        </p:txBody>
      </p:sp>
      <p:sp>
        <p:nvSpPr>
          <p:cNvPr id="14" name="Text 12"/>
          <p:cNvSpPr/>
          <p:nvPr/>
        </p:nvSpPr>
        <p:spPr>
          <a:xfrm>
            <a:off x="1234440" y="5001768"/>
            <a:ext cx="9418320" cy="256032"/>
          </a:xfrm>
          <a:prstGeom prst="rect">
            <a:avLst/>
          </a:prstGeom>
          <a:noFill/>
          <a:ln/>
        </p:spPr>
        <p:txBody>
          <a:bodyPr wrap="square" lIns="0" tIns="0" rIns="0" bIns="0" rtlCol="0" anchor="ctr"/>
          <a:lstStyle/>
          <a:p>
            <a:pPr marL="0" indent="0" algn="ctr">
              <a:buNone/>
            </a:pPr>
            <a:r>
              <a:rPr lang="en-US" sz="1900" b="1" dirty="0">
                <a:solidFill>
                  <a:srgbClr val="2F5E3E"/>
                </a:solidFill>
                <a:latin typeface="Source Sans 3" pitchFamily="34" charset="0"/>
                <a:ea typeface="Source Sans 3" pitchFamily="34" charset="-122"/>
                <a:cs typeface="Source Sans 3" pitchFamily="34" charset="-120"/>
              </a:rPr>
              <a:t>Student ownership  •  Visible thinking  •  Manageable teacher workflow</a:t>
            </a:r>
            <a:endParaRPr lang="en-US" sz="1900" dirty="0"/>
          </a:p>
        </p:txBody>
      </p:sp>
      <p:sp>
        <p:nvSpPr>
          <p:cNvPr id="25" name="Slide Number Placeholder 0"/>
          <p:cNvSpPr>
            <a:spLocks noGrp="1"/>
          </p:cNvSpPr>
          <p:nvPr>
            <p:ph type="sldNum" sz="quarter" idx="4294967295"/>
          </p:nvPr>
        </p:nvSpPr>
        <p:spPr>
          <a:xfrm>
            <a:off x="530352" y="6473952"/>
            <a:ext cx="274320" cy="164592"/>
          </a:xfrm>
          <a:prstGeom prst="rect">
            <a:avLst/>
          </a:prstGeom>
          <a:extLst>
            <a:ext uri="{C572A759-6A51-4108-AA02-DFA0A04FC94B}">
              <ma14:wrappingTextBoxFlag xmlns="" xmlns:ma14="http://schemas.microsoft.com/office/mac/drawingml/2011/main" val="0"/>
            </a:ext>
          </a:extLst>
        </p:spPr>
        <p:txBody>
          <a:bodyPr/>
          <a:lstStyle>
            <a:lvl1pPr>
              <a:defRPr sz="900">
                <a:solidFill>
                  <a:srgbClr val="7A944F"/>
                </a:solidFill>
                <a:latin typeface="Source Sans 3"/>
                <a:ea typeface="Source Sans 3"/>
                <a:cs typeface="Source Sans 3"/>
              </a:defRPr>
            </a:lvl1pPr>
          </a:lstStyle>
          <a:p>
            <a:pPr algn="l"/>
            <a:fld id="{F7021451-1387-4CA6-816F-3879F97B5CBC}" type="slidenum">
              <a:rPr lang="en-US" b="0"/>
              <a:t>16</a:t>
            </a:fld>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rot="19800000">
            <a:off x="502920" y="466344"/>
            <a:ext cx="566928" cy="310896"/>
          </a:xfrm>
          <a:prstGeom prst="arc">
            <a:avLst/>
          </a:prstGeom>
          <a:solidFill>
            <a:srgbClr val="F6F1E7">
              <a:alpha val="0"/>
            </a:srgbClr>
          </a:solidFill>
          <a:ln w="17780">
            <a:solidFill>
              <a:srgbClr val="B67A2E"/>
            </a:solidFill>
            <a:prstDash val="solid"/>
          </a:ln>
        </p:spPr>
        <p:txBody>
          <a:bodyPr/>
          <a:lstStyle/>
          <a:p>
            <a:endParaRPr lang="en-US"/>
          </a:p>
        </p:txBody>
      </p:sp>
      <p:sp>
        <p:nvSpPr>
          <p:cNvPr id="3" name="Shape 1"/>
          <p:cNvSpPr/>
          <p:nvPr/>
        </p:nvSpPr>
        <p:spPr>
          <a:xfrm rot="1500000">
            <a:off x="612648" y="393192"/>
            <a:ext cx="146304" cy="73152"/>
          </a:xfrm>
          <a:prstGeom prst="ellipse">
            <a:avLst/>
          </a:prstGeom>
          <a:solidFill>
            <a:srgbClr val="7A944F"/>
          </a:solidFill>
          <a:ln w="12700">
            <a:solidFill>
              <a:srgbClr val="7A944F"/>
            </a:solidFill>
            <a:prstDash val="solid"/>
          </a:ln>
        </p:spPr>
        <p:txBody>
          <a:bodyPr/>
          <a:lstStyle/>
          <a:p>
            <a:endParaRPr lang="en-US"/>
          </a:p>
        </p:txBody>
      </p:sp>
      <p:sp>
        <p:nvSpPr>
          <p:cNvPr id="4" name="Shape 2"/>
          <p:cNvSpPr/>
          <p:nvPr/>
        </p:nvSpPr>
        <p:spPr>
          <a:xfrm rot="-1200000">
            <a:off x="768096" y="347472"/>
            <a:ext cx="146304" cy="73152"/>
          </a:xfrm>
          <a:prstGeom prst="ellipse">
            <a:avLst/>
          </a:prstGeom>
          <a:solidFill>
            <a:srgbClr val="7A944F"/>
          </a:solidFill>
          <a:ln w="12700">
            <a:solidFill>
              <a:srgbClr val="7A944F"/>
            </a:solidFill>
            <a:prstDash val="solid"/>
          </a:ln>
        </p:spPr>
        <p:txBody>
          <a:bodyPr/>
          <a:lstStyle/>
          <a:p>
            <a:endParaRPr lang="en-US"/>
          </a:p>
        </p:txBody>
      </p:sp>
      <p:sp>
        <p:nvSpPr>
          <p:cNvPr id="5" name="Shape 3"/>
          <p:cNvSpPr/>
          <p:nvPr/>
        </p:nvSpPr>
        <p:spPr>
          <a:xfrm rot="1440000">
            <a:off x="896112" y="420624"/>
            <a:ext cx="146304" cy="73152"/>
          </a:xfrm>
          <a:prstGeom prst="ellipse">
            <a:avLst/>
          </a:prstGeom>
          <a:solidFill>
            <a:srgbClr val="7A944F"/>
          </a:solidFill>
          <a:ln w="12700">
            <a:solidFill>
              <a:srgbClr val="7A944F"/>
            </a:solidFill>
            <a:prstDash val="solid"/>
          </a:ln>
        </p:spPr>
        <p:txBody>
          <a:bodyPr/>
          <a:lstStyle/>
          <a:p>
            <a:endParaRPr lang="en-US"/>
          </a:p>
        </p:txBody>
      </p:sp>
      <p:sp>
        <p:nvSpPr>
          <p:cNvPr id="6" name="Shape 4"/>
          <p:cNvSpPr/>
          <p:nvPr/>
        </p:nvSpPr>
        <p:spPr>
          <a:xfrm rot="1500000">
            <a:off x="722376" y="512064"/>
            <a:ext cx="146304" cy="73152"/>
          </a:xfrm>
          <a:prstGeom prst="ellipse">
            <a:avLst/>
          </a:prstGeom>
          <a:solidFill>
            <a:srgbClr val="7A944F"/>
          </a:solidFill>
          <a:ln w="12700">
            <a:solidFill>
              <a:srgbClr val="7A944F"/>
            </a:solidFill>
            <a:prstDash val="solid"/>
          </a:ln>
        </p:spPr>
        <p:txBody>
          <a:bodyPr/>
          <a:lstStyle/>
          <a:p>
            <a:endParaRPr lang="en-US"/>
          </a:p>
        </p:txBody>
      </p:sp>
      <p:sp>
        <p:nvSpPr>
          <p:cNvPr id="7" name="Text 5"/>
          <p:cNvSpPr/>
          <p:nvPr/>
        </p:nvSpPr>
        <p:spPr>
          <a:xfrm>
            <a:off x="1188720" y="310896"/>
            <a:ext cx="10332720" cy="411480"/>
          </a:xfrm>
          <a:prstGeom prst="rect">
            <a:avLst/>
          </a:prstGeom>
          <a:noFill/>
          <a:ln/>
        </p:spPr>
        <p:txBody>
          <a:bodyPr wrap="square" lIns="0" tIns="0" rIns="0" bIns="0" rtlCol="0" anchor="ctr"/>
          <a:lstStyle/>
          <a:p>
            <a:pPr marL="0" indent="0">
              <a:buNone/>
            </a:pPr>
            <a:r>
              <a:rPr lang="en-US" sz="2800" b="1" dirty="0">
                <a:solidFill>
                  <a:srgbClr val="2F5E3E"/>
                </a:solidFill>
                <a:latin typeface="Franklin Gothic Medium" pitchFamily="34" charset="0"/>
                <a:ea typeface="Franklin Gothic Medium" pitchFamily="34" charset="-122"/>
                <a:cs typeface="Franklin Gothic Medium" pitchFamily="34" charset="-120"/>
              </a:rPr>
              <a:t>Backup: common questions</a:t>
            </a:r>
            <a:endParaRPr lang="en-US" sz="2800" dirty="0"/>
          </a:p>
        </p:txBody>
      </p:sp>
      <p:sp>
        <p:nvSpPr>
          <p:cNvPr id="8" name="Text 6"/>
          <p:cNvSpPr/>
          <p:nvPr/>
        </p:nvSpPr>
        <p:spPr>
          <a:xfrm>
            <a:off x="1207008" y="749808"/>
            <a:ext cx="10241280" cy="256032"/>
          </a:xfrm>
          <a:prstGeom prst="rect">
            <a:avLst/>
          </a:prstGeom>
          <a:noFill/>
          <a:ln/>
        </p:spPr>
        <p:txBody>
          <a:bodyPr wrap="square" lIns="0" tIns="0" rIns="0" bIns="0" rtlCol="0" anchor="ctr"/>
          <a:lstStyle/>
          <a:p>
            <a:pPr marL="0" indent="0">
              <a:buNone/>
            </a:pPr>
            <a:r>
              <a:rPr lang="en-US" sz="1300" dirty="0">
                <a:solidFill>
                  <a:srgbClr val="6C6C67"/>
                </a:solidFill>
                <a:latin typeface="Source Sans 3" pitchFamily="34" charset="0"/>
                <a:ea typeface="Source Sans 3" pitchFamily="34" charset="-122"/>
                <a:cs typeface="Source Sans 3" pitchFamily="34" charset="-120"/>
              </a:rPr>
              <a:t>Use only if these come up during Q&amp;A.</a:t>
            </a:r>
            <a:endParaRPr lang="en-US" sz="1300" dirty="0"/>
          </a:p>
        </p:txBody>
      </p:sp>
      <p:sp>
        <p:nvSpPr>
          <p:cNvPr id="12" name="Shape 10"/>
          <p:cNvSpPr/>
          <p:nvPr/>
        </p:nvSpPr>
        <p:spPr>
          <a:xfrm>
            <a:off x="822960" y="1325880"/>
            <a:ext cx="5074920" cy="1691640"/>
          </a:xfrm>
          <a:prstGeom prst="roundRect">
            <a:avLst>
              <a:gd name="adj" fmla="val 4324"/>
            </a:avLst>
          </a:prstGeom>
          <a:solidFill>
            <a:srgbClr val="FFFDFC"/>
          </a:solidFill>
          <a:ln w="15240">
            <a:solidFill>
              <a:srgbClr val="2F5E3E"/>
            </a:solidFill>
            <a:prstDash val="solid"/>
          </a:ln>
        </p:spPr>
        <p:txBody>
          <a:bodyPr/>
          <a:lstStyle/>
          <a:p>
            <a:endParaRPr lang="en-US"/>
          </a:p>
        </p:txBody>
      </p:sp>
      <p:sp>
        <p:nvSpPr>
          <p:cNvPr id="13" name="Text 11"/>
          <p:cNvSpPr/>
          <p:nvPr/>
        </p:nvSpPr>
        <p:spPr>
          <a:xfrm>
            <a:off x="1005840" y="1463040"/>
            <a:ext cx="4709160" cy="274320"/>
          </a:xfrm>
          <a:prstGeom prst="rect">
            <a:avLst/>
          </a:prstGeom>
          <a:noFill/>
          <a:ln/>
        </p:spPr>
        <p:txBody>
          <a:bodyPr wrap="square" lIns="0" tIns="0" rIns="0" bIns="0" rtlCol="0" anchor="ctr"/>
          <a:lstStyle/>
          <a:p>
            <a:pPr marL="0" indent="0">
              <a:buNone/>
            </a:pPr>
            <a:r>
              <a:rPr lang="en-US" sz="1700" b="1" dirty="0">
                <a:solidFill>
                  <a:srgbClr val="2F5E3E"/>
                </a:solidFill>
                <a:latin typeface="Franklin Gothic Medium" pitchFamily="34" charset="0"/>
                <a:ea typeface="Franklin Gothic Medium" pitchFamily="34" charset="-122"/>
                <a:cs typeface="Franklin Gothic Medium" pitchFamily="34" charset="-120"/>
              </a:rPr>
              <a:t>Academic integrity</a:t>
            </a:r>
            <a:endParaRPr lang="en-US" sz="1700" dirty="0"/>
          </a:p>
        </p:txBody>
      </p:sp>
      <p:sp>
        <p:nvSpPr>
          <p:cNvPr id="14" name="Text 12"/>
          <p:cNvSpPr/>
          <p:nvPr/>
        </p:nvSpPr>
        <p:spPr>
          <a:xfrm>
            <a:off x="1005840" y="1837944"/>
            <a:ext cx="4709160" cy="1033272"/>
          </a:xfrm>
          <a:prstGeom prst="rect">
            <a:avLst/>
          </a:prstGeom>
          <a:noFill/>
          <a:ln/>
        </p:spPr>
        <p:txBody>
          <a:bodyPr wrap="square" lIns="254" tIns="254" rIns="254" bIns="254" rtlCol="0" anchor="t">
            <a:normAutofit/>
          </a:bodyPr>
          <a:lstStyle/>
          <a:p>
            <a:pPr marL="0" indent="0">
              <a:buNone/>
            </a:pPr>
            <a:r>
              <a:rPr lang="en-US" sz="1500" dirty="0">
                <a:solidFill>
                  <a:srgbClr val="2B2B2B"/>
                </a:solidFill>
                <a:latin typeface="Source Sans 3" pitchFamily="34" charset="0"/>
                <a:ea typeface="Source Sans 3" pitchFamily="34" charset="-122"/>
                <a:cs typeface="Source Sans 3" pitchFamily="34" charset="-120"/>
              </a:rPr>
              <a:t>Focus on decisions, revisions, explanations, and reflections.</a:t>
            </a:r>
            <a:endParaRPr lang="en-US" sz="1500" dirty="0"/>
          </a:p>
        </p:txBody>
      </p:sp>
      <p:sp>
        <p:nvSpPr>
          <p:cNvPr id="15" name="Shape 13"/>
          <p:cNvSpPr/>
          <p:nvPr/>
        </p:nvSpPr>
        <p:spPr>
          <a:xfrm>
            <a:off x="6309360" y="1325880"/>
            <a:ext cx="5074920" cy="1691640"/>
          </a:xfrm>
          <a:prstGeom prst="roundRect">
            <a:avLst>
              <a:gd name="adj" fmla="val 4324"/>
            </a:avLst>
          </a:prstGeom>
          <a:solidFill>
            <a:srgbClr val="FFFDFC"/>
          </a:solidFill>
          <a:ln w="15240">
            <a:solidFill>
              <a:srgbClr val="2F5E3E"/>
            </a:solidFill>
            <a:prstDash val="solid"/>
          </a:ln>
        </p:spPr>
        <p:txBody>
          <a:bodyPr/>
          <a:lstStyle/>
          <a:p>
            <a:endParaRPr lang="en-US"/>
          </a:p>
        </p:txBody>
      </p:sp>
      <p:sp>
        <p:nvSpPr>
          <p:cNvPr id="16" name="Text 14"/>
          <p:cNvSpPr/>
          <p:nvPr/>
        </p:nvSpPr>
        <p:spPr>
          <a:xfrm>
            <a:off x="6492240" y="1463040"/>
            <a:ext cx="4709160" cy="274320"/>
          </a:xfrm>
          <a:prstGeom prst="rect">
            <a:avLst/>
          </a:prstGeom>
          <a:noFill/>
          <a:ln/>
        </p:spPr>
        <p:txBody>
          <a:bodyPr wrap="square" lIns="0" tIns="0" rIns="0" bIns="0" rtlCol="0" anchor="ctr"/>
          <a:lstStyle/>
          <a:p>
            <a:pPr marL="0" indent="0">
              <a:buNone/>
            </a:pPr>
            <a:r>
              <a:rPr lang="en-US" sz="1700" b="1" dirty="0">
                <a:solidFill>
                  <a:srgbClr val="2F5E3E"/>
                </a:solidFill>
                <a:latin typeface="Franklin Gothic Medium" pitchFamily="34" charset="0"/>
                <a:ea typeface="Franklin Gothic Medium" pitchFamily="34" charset="-122"/>
                <a:cs typeface="Franklin Gothic Medium" pitchFamily="34" charset="-120"/>
              </a:rPr>
              <a:t>Grading workload</a:t>
            </a:r>
            <a:endParaRPr lang="en-US" sz="1700" dirty="0"/>
          </a:p>
        </p:txBody>
      </p:sp>
      <p:sp>
        <p:nvSpPr>
          <p:cNvPr id="17" name="Text 15"/>
          <p:cNvSpPr/>
          <p:nvPr/>
        </p:nvSpPr>
        <p:spPr>
          <a:xfrm>
            <a:off x="6492240" y="1837944"/>
            <a:ext cx="4709160" cy="1033272"/>
          </a:xfrm>
          <a:prstGeom prst="rect">
            <a:avLst/>
          </a:prstGeom>
          <a:noFill/>
          <a:ln/>
        </p:spPr>
        <p:txBody>
          <a:bodyPr wrap="square" lIns="254" tIns="254" rIns="254" bIns="254" rtlCol="0" anchor="t">
            <a:normAutofit/>
          </a:bodyPr>
          <a:lstStyle/>
          <a:p>
            <a:pPr marL="0" indent="0">
              <a:buNone/>
            </a:pPr>
            <a:r>
              <a:rPr lang="en-US" sz="1500" dirty="0">
                <a:solidFill>
                  <a:srgbClr val="2B2B2B"/>
                </a:solidFill>
                <a:latin typeface="Source Sans 3" pitchFamily="34" charset="0"/>
                <a:ea typeface="Source Sans 3" pitchFamily="34" charset="-122"/>
                <a:cs typeface="Source Sans 3" pitchFamily="34" charset="-120"/>
              </a:rPr>
              <a:t>Grade the evidence trail, not every line of the transcript.</a:t>
            </a:r>
            <a:endParaRPr lang="en-US" sz="1500" dirty="0"/>
          </a:p>
        </p:txBody>
      </p:sp>
      <p:sp>
        <p:nvSpPr>
          <p:cNvPr id="18" name="Shape 16"/>
          <p:cNvSpPr/>
          <p:nvPr/>
        </p:nvSpPr>
        <p:spPr>
          <a:xfrm>
            <a:off x="822960" y="3474720"/>
            <a:ext cx="5074920" cy="1691640"/>
          </a:xfrm>
          <a:prstGeom prst="roundRect">
            <a:avLst>
              <a:gd name="adj" fmla="val 4324"/>
            </a:avLst>
          </a:prstGeom>
          <a:solidFill>
            <a:srgbClr val="FFF9F1"/>
          </a:solidFill>
          <a:ln w="15240">
            <a:solidFill>
              <a:srgbClr val="B67A2E"/>
            </a:solidFill>
            <a:prstDash val="solid"/>
          </a:ln>
        </p:spPr>
        <p:txBody>
          <a:bodyPr/>
          <a:lstStyle/>
          <a:p>
            <a:endParaRPr lang="en-US"/>
          </a:p>
        </p:txBody>
      </p:sp>
      <p:sp>
        <p:nvSpPr>
          <p:cNvPr id="19" name="Text 17"/>
          <p:cNvSpPr/>
          <p:nvPr/>
        </p:nvSpPr>
        <p:spPr>
          <a:xfrm>
            <a:off x="1005840" y="3611880"/>
            <a:ext cx="4709160" cy="274320"/>
          </a:xfrm>
          <a:prstGeom prst="rect">
            <a:avLst/>
          </a:prstGeom>
          <a:noFill/>
          <a:ln/>
        </p:spPr>
        <p:txBody>
          <a:bodyPr wrap="square" lIns="0" tIns="0" rIns="0" bIns="0" rtlCol="0" anchor="ctr"/>
          <a:lstStyle/>
          <a:p>
            <a:pPr marL="0" indent="0">
              <a:buNone/>
            </a:pPr>
            <a:r>
              <a:rPr lang="en-US" sz="1700" b="1" dirty="0">
                <a:solidFill>
                  <a:srgbClr val="B67A2E"/>
                </a:solidFill>
                <a:latin typeface="Franklin Gothic Medium" pitchFamily="34" charset="0"/>
                <a:ea typeface="Franklin Gothic Medium" pitchFamily="34" charset="-122"/>
                <a:cs typeface="Franklin Gothic Medium" pitchFamily="34" charset="-120"/>
              </a:rPr>
              <a:t>AI gives answers too early</a:t>
            </a:r>
            <a:endParaRPr lang="en-US" sz="1700" dirty="0"/>
          </a:p>
        </p:txBody>
      </p:sp>
      <p:sp>
        <p:nvSpPr>
          <p:cNvPr id="20" name="Text 18"/>
          <p:cNvSpPr/>
          <p:nvPr/>
        </p:nvSpPr>
        <p:spPr>
          <a:xfrm>
            <a:off x="1005840" y="3986784"/>
            <a:ext cx="4709160" cy="1033272"/>
          </a:xfrm>
          <a:prstGeom prst="rect">
            <a:avLst/>
          </a:prstGeom>
          <a:noFill/>
          <a:ln/>
        </p:spPr>
        <p:txBody>
          <a:bodyPr wrap="square" lIns="254" tIns="254" rIns="254" bIns="254" rtlCol="0" anchor="t">
            <a:normAutofit/>
          </a:bodyPr>
          <a:lstStyle/>
          <a:p>
            <a:pPr marL="0" indent="0">
              <a:buNone/>
            </a:pPr>
            <a:r>
              <a:rPr lang="en-US" sz="1500" dirty="0">
                <a:solidFill>
                  <a:srgbClr val="2B2B2B"/>
                </a:solidFill>
                <a:latin typeface="Source Sans 3" pitchFamily="34" charset="0"/>
                <a:ea typeface="Source Sans 3" pitchFamily="34" charset="-122"/>
                <a:cs typeface="Source Sans 3" pitchFamily="34" charset="-120"/>
              </a:rPr>
              <a:t>Add exclusions and pause points: ask, probe, summarize only when complete.</a:t>
            </a:r>
            <a:endParaRPr lang="en-US" sz="1500" dirty="0"/>
          </a:p>
        </p:txBody>
      </p:sp>
      <p:sp>
        <p:nvSpPr>
          <p:cNvPr id="21" name="Shape 19"/>
          <p:cNvSpPr/>
          <p:nvPr/>
        </p:nvSpPr>
        <p:spPr>
          <a:xfrm>
            <a:off x="6309360" y="3474720"/>
            <a:ext cx="5074920" cy="1691640"/>
          </a:xfrm>
          <a:prstGeom prst="roundRect">
            <a:avLst>
              <a:gd name="adj" fmla="val 4324"/>
            </a:avLst>
          </a:prstGeom>
          <a:solidFill>
            <a:srgbClr val="FFFDFC"/>
          </a:solidFill>
          <a:ln w="15240">
            <a:solidFill>
              <a:srgbClr val="2F5E3E"/>
            </a:solidFill>
            <a:prstDash val="solid"/>
          </a:ln>
        </p:spPr>
        <p:txBody>
          <a:bodyPr/>
          <a:lstStyle/>
          <a:p>
            <a:endParaRPr lang="en-US"/>
          </a:p>
        </p:txBody>
      </p:sp>
      <p:sp>
        <p:nvSpPr>
          <p:cNvPr id="22" name="Text 20"/>
          <p:cNvSpPr/>
          <p:nvPr/>
        </p:nvSpPr>
        <p:spPr>
          <a:xfrm>
            <a:off x="6492240" y="3611880"/>
            <a:ext cx="4709160" cy="274320"/>
          </a:xfrm>
          <a:prstGeom prst="rect">
            <a:avLst/>
          </a:prstGeom>
          <a:noFill/>
          <a:ln/>
        </p:spPr>
        <p:txBody>
          <a:bodyPr wrap="square" lIns="0" tIns="0" rIns="0" bIns="0" rtlCol="0" anchor="ctr"/>
          <a:lstStyle/>
          <a:p>
            <a:pPr marL="0" indent="0">
              <a:buNone/>
            </a:pPr>
            <a:r>
              <a:rPr lang="en-US" sz="1700" b="1" dirty="0">
                <a:solidFill>
                  <a:srgbClr val="2F5E3E"/>
                </a:solidFill>
                <a:latin typeface="Franklin Gothic Medium" pitchFamily="34" charset="0"/>
                <a:ea typeface="Franklin Gothic Medium" pitchFamily="34" charset="-122"/>
                <a:cs typeface="Franklin Gothic Medium" pitchFamily="34" charset="-120"/>
              </a:rPr>
              <a:t>Inaccurate AI responses</a:t>
            </a:r>
            <a:endParaRPr lang="en-US" sz="1700" dirty="0"/>
          </a:p>
        </p:txBody>
      </p:sp>
      <p:sp>
        <p:nvSpPr>
          <p:cNvPr id="23" name="Text 21"/>
          <p:cNvSpPr/>
          <p:nvPr/>
        </p:nvSpPr>
        <p:spPr>
          <a:xfrm>
            <a:off x="6492240" y="3986784"/>
            <a:ext cx="4709160" cy="1033272"/>
          </a:xfrm>
          <a:prstGeom prst="rect">
            <a:avLst/>
          </a:prstGeom>
          <a:noFill/>
          <a:ln/>
        </p:spPr>
        <p:txBody>
          <a:bodyPr wrap="square" lIns="254" tIns="254" rIns="254" bIns="254" rtlCol="0" anchor="t">
            <a:normAutofit/>
          </a:bodyPr>
          <a:lstStyle/>
          <a:p>
            <a:pPr marL="0" indent="0">
              <a:buNone/>
            </a:pPr>
            <a:r>
              <a:rPr lang="en-US" sz="1500" dirty="0">
                <a:solidFill>
                  <a:srgbClr val="2B2B2B"/>
                </a:solidFill>
                <a:latin typeface="Source Sans 3" pitchFamily="34" charset="0"/>
                <a:ea typeface="Source Sans 3" pitchFamily="34" charset="-122"/>
                <a:cs typeface="Source Sans 3" pitchFamily="34" charset="-120"/>
              </a:rPr>
              <a:t>Use AI for questioning and reflection where student context drives the work.</a:t>
            </a:r>
            <a:endParaRPr lang="en-US" sz="1500" dirty="0"/>
          </a:p>
        </p:txBody>
      </p:sp>
      <p:sp>
        <p:nvSpPr>
          <p:cNvPr id="24" name="Text 22"/>
          <p:cNvSpPr/>
          <p:nvPr/>
        </p:nvSpPr>
        <p:spPr>
          <a:xfrm>
            <a:off x="3383280" y="5806440"/>
            <a:ext cx="5440680" cy="320040"/>
          </a:xfrm>
          <a:prstGeom prst="rect">
            <a:avLst/>
          </a:prstGeom>
          <a:noFill/>
          <a:ln/>
        </p:spPr>
        <p:txBody>
          <a:bodyPr wrap="square" lIns="0" tIns="0" rIns="0" bIns="0" rtlCol="0" anchor="ctr"/>
          <a:lstStyle/>
          <a:p>
            <a:pPr marL="0" indent="0" algn="ctr">
              <a:buNone/>
            </a:pPr>
            <a:r>
              <a:rPr lang="en-US" sz="1600" i="1" dirty="0">
                <a:solidFill>
                  <a:srgbClr val="6C6C67"/>
                </a:solidFill>
                <a:latin typeface="Source Sans 3" pitchFamily="34" charset="0"/>
                <a:ea typeface="Source Sans 3" pitchFamily="34" charset="-122"/>
                <a:cs typeface="Source Sans 3" pitchFamily="34" charset="-120"/>
              </a:rPr>
              <a:t>Backup slide, not part of the 40-minute plan.</a:t>
            </a:r>
            <a:endParaRPr lang="en-US" sz="1600" dirty="0"/>
          </a:p>
        </p:txBody>
      </p:sp>
      <p:sp>
        <p:nvSpPr>
          <p:cNvPr id="25" name="Slide Number Placeholder 0"/>
          <p:cNvSpPr>
            <a:spLocks noGrp="1"/>
          </p:cNvSpPr>
          <p:nvPr>
            <p:ph type="sldNum" sz="quarter" idx="4294967295"/>
          </p:nvPr>
        </p:nvSpPr>
        <p:spPr>
          <a:xfrm>
            <a:off x="530352" y="6473952"/>
            <a:ext cx="274320" cy="164592"/>
          </a:xfrm>
          <a:prstGeom prst="rect">
            <a:avLst/>
          </a:prstGeom>
          <a:extLst>
            <a:ext uri="{C572A759-6A51-4108-AA02-DFA0A04FC94B}">
              <ma14:wrappingTextBoxFlag xmlns="" xmlns:ma14="http://schemas.microsoft.com/office/mac/drawingml/2011/main" val="0"/>
            </a:ext>
          </a:extLst>
        </p:spPr>
        <p:txBody>
          <a:bodyPr/>
          <a:lstStyle>
            <a:lvl1pPr>
              <a:defRPr sz="900">
                <a:solidFill>
                  <a:srgbClr val="7A944F"/>
                </a:solidFill>
                <a:latin typeface="Source Sans 3"/>
                <a:ea typeface="Source Sans 3"/>
                <a:cs typeface="Source Sans 3"/>
              </a:defRPr>
            </a:lvl1pPr>
          </a:lstStyle>
          <a:p>
            <a:pPr algn="l"/>
            <a:fld id="{F7021451-1387-4CA6-816F-3879F97B5CBC}" type="slidenum">
              <a:rPr lang="en-US" b="0"/>
              <a:t>17</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rot="19800000">
            <a:off x="502920" y="466344"/>
            <a:ext cx="566928" cy="310896"/>
          </a:xfrm>
          <a:prstGeom prst="arc">
            <a:avLst/>
          </a:prstGeom>
          <a:solidFill>
            <a:srgbClr val="F6F1E7">
              <a:alpha val="0"/>
            </a:srgbClr>
          </a:solidFill>
          <a:ln w="17780">
            <a:solidFill>
              <a:srgbClr val="B67A2E"/>
            </a:solidFill>
            <a:prstDash val="solid"/>
          </a:ln>
        </p:spPr>
        <p:txBody>
          <a:bodyPr/>
          <a:lstStyle/>
          <a:p>
            <a:endParaRPr lang="en-US"/>
          </a:p>
        </p:txBody>
      </p:sp>
      <p:sp>
        <p:nvSpPr>
          <p:cNvPr id="3" name="Shape 1"/>
          <p:cNvSpPr/>
          <p:nvPr/>
        </p:nvSpPr>
        <p:spPr>
          <a:xfrm rot="1500000">
            <a:off x="612648" y="393192"/>
            <a:ext cx="146304" cy="73152"/>
          </a:xfrm>
          <a:prstGeom prst="ellipse">
            <a:avLst/>
          </a:prstGeom>
          <a:solidFill>
            <a:srgbClr val="7A944F"/>
          </a:solidFill>
          <a:ln w="12700">
            <a:solidFill>
              <a:srgbClr val="7A944F"/>
            </a:solidFill>
            <a:prstDash val="solid"/>
          </a:ln>
        </p:spPr>
        <p:txBody>
          <a:bodyPr/>
          <a:lstStyle/>
          <a:p>
            <a:endParaRPr lang="en-US"/>
          </a:p>
        </p:txBody>
      </p:sp>
      <p:sp>
        <p:nvSpPr>
          <p:cNvPr id="4" name="Shape 2"/>
          <p:cNvSpPr/>
          <p:nvPr/>
        </p:nvSpPr>
        <p:spPr>
          <a:xfrm rot="-1200000">
            <a:off x="768096" y="347472"/>
            <a:ext cx="146304" cy="73152"/>
          </a:xfrm>
          <a:prstGeom prst="ellipse">
            <a:avLst/>
          </a:prstGeom>
          <a:solidFill>
            <a:srgbClr val="7A944F"/>
          </a:solidFill>
          <a:ln w="12700">
            <a:solidFill>
              <a:srgbClr val="7A944F"/>
            </a:solidFill>
            <a:prstDash val="solid"/>
          </a:ln>
        </p:spPr>
        <p:txBody>
          <a:bodyPr/>
          <a:lstStyle/>
          <a:p>
            <a:endParaRPr lang="en-US"/>
          </a:p>
        </p:txBody>
      </p:sp>
      <p:sp>
        <p:nvSpPr>
          <p:cNvPr id="5" name="Shape 3"/>
          <p:cNvSpPr/>
          <p:nvPr/>
        </p:nvSpPr>
        <p:spPr>
          <a:xfrm rot="1440000">
            <a:off x="896112" y="420624"/>
            <a:ext cx="146304" cy="73152"/>
          </a:xfrm>
          <a:prstGeom prst="ellipse">
            <a:avLst/>
          </a:prstGeom>
          <a:solidFill>
            <a:srgbClr val="7A944F"/>
          </a:solidFill>
          <a:ln w="12700">
            <a:solidFill>
              <a:srgbClr val="7A944F"/>
            </a:solidFill>
            <a:prstDash val="solid"/>
          </a:ln>
        </p:spPr>
        <p:txBody>
          <a:bodyPr/>
          <a:lstStyle/>
          <a:p>
            <a:endParaRPr lang="en-US"/>
          </a:p>
        </p:txBody>
      </p:sp>
      <p:sp>
        <p:nvSpPr>
          <p:cNvPr id="6" name="Shape 4"/>
          <p:cNvSpPr/>
          <p:nvPr/>
        </p:nvSpPr>
        <p:spPr>
          <a:xfrm rot="1500000">
            <a:off x="722376" y="512064"/>
            <a:ext cx="146304" cy="73152"/>
          </a:xfrm>
          <a:prstGeom prst="ellipse">
            <a:avLst/>
          </a:prstGeom>
          <a:solidFill>
            <a:srgbClr val="7A944F"/>
          </a:solidFill>
          <a:ln w="12700">
            <a:solidFill>
              <a:srgbClr val="7A944F"/>
            </a:solidFill>
            <a:prstDash val="solid"/>
          </a:ln>
        </p:spPr>
        <p:txBody>
          <a:bodyPr/>
          <a:lstStyle/>
          <a:p>
            <a:endParaRPr lang="en-US"/>
          </a:p>
        </p:txBody>
      </p:sp>
      <p:sp>
        <p:nvSpPr>
          <p:cNvPr id="7" name="Text 5"/>
          <p:cNvSpPr/>
          <p:nvPr/>
        </p:nvSpPr>
        <p:spPr>
          <a:xfrm>
            <a:off x="1188720" y="310896"/>
            <a:ext cx="10332720" cy="411480"/>
          </a:xfrm>
          <a:prstGeom prst="rect">
            <a:avLst/>
          </a:prstGeom>
          <a:noFill/>
          <a:ln/>
        </p:spPr>
        <p:txBody>
          <a:bodyPr wrap="square" lIns="0" tIns="0" rIns="0" bIns="0" rtlCol="0" anchor="ctr"/>
          <a:lstStyle/>
          <a:p>
            <a:pPr marL="0" indent="0">
              <a:buNone/>
            </a:pPr>
            <a:r>
              <a:rPr lang="en-US" sz="2800" b="1" dirty="0">
                <a:solidFill>
                  <a:srgbClr val="2F5E3E"/>
                </a:solidFill>
                <a:latin typeface="Franklin Gothic Medium" pitchFamily="34" charset="0"/>
                <a:ea typeface="Franklin Gothic Medium" pitchFamily="34" charset="-122"/>
                <a:cs typeface="Franklin Gothic Medium" pitchFamily="34" charset="-120"/>
              </a:rPr>
              <a:t>Same prompt. Two different plans.</a:t>
            </a:r>
            <a:endParaRPr lang="en-US" sz="2800" dirty="0"/>
          </a:p>
        </p:txBody>
      </p:sp>
      <p:sp>
        <p:nvSpPr>
          <p:cNvPr id="8" name="Text 6"/>
          <p:cNvSpPr/>
          <p:nvPr/>
        </p:nvSpPr>
        <p:spPr>
          <a:xfrm>
            <a:off x="1207008" y="749808"/>
            <a:ext cx="10241280" cy="256032"/>
          </a:xfrm>
          <a:prstGeom prst="rect">
            <a:avLst/>
          </a:prstGeom>
          <a:noFill/>
          <a:ln/>
        </p:spPr>
        <p:txBody>
          <a:bodyPr wrap="square" lIns="0" tIns="0" rIns="0" bIns="0" rtlCol="0" anchor="ctr"/>
          <a:lstStyle/>
          <a:p>
            <a:pPr marL="0" indent="0">
              <a:buNone/>
            </a:pPr>
            <a:r>
              <a:rPr lang="en-US" sz="1300" dirty="0">
                <a:solidFill>
                  <a:srgbClr val="6C6C67"/>
                </a:solidFill>
                <a:latin typeface="Source Sans 3" pitchFamily="34" charset="0"/>
                <a:ea typeface="Source Sans 3" pitchFamily="34" charset="-122"/>
                <a:cs typeface="Source Sans 3" pitchFamily="34" charset="-120"/>
              </a:rPr>
              <a:t>Both students began from the same teacher-created prompt.</a:t>
            </a:r>
            <a:endParaRPr lang="en-US" sz="1300" dirty="0"/>
          </a:p>
        </p:txBody>
      </p:sp>
      <p:sp>
        <p:nvSpPr>
          <p:cNvPr id="12" name="Shape 10"/>
          <p:cNvSpPr/>
          <p:nvPr/>
        </p:nvSpPr>
        <p:spPr>
          <a:xfrm>
            <a:off x="777240" y="1143000"/>
            <a:ext cx="10652760" cy="685800"/>
          </a:xfrm>
          <a:prstGeom prst="roundRect">
            <a:avLst/>
          </a:prstGeom>
          <a:solidFill>
            <a:srgbClr val="F1E4D2"/>
          </a:solidFill>
          <a:ln w="13970">
            <a:solidFill>
              <a:srgbClr val="B67A2E"/>
            </a:solidFill>
            <a:prstDash val="solid"/>
          </a:ln>
        </p:spPr>
        <p:txBody>
          <a:bodyPr/>
          <a:lstStyle/>
          <a:p>
            <a:endParaRPr lang="en-US"/>
          </a:p>
        </p:txBody>
      </p:sp>
      <p:sp>
        <p:nvSpPr>
          <p:cNvPr id="13" name="Text 11"/>
          <p:cNvSpPr/>
          <p:nvPr/>
        </p:nvSpPr>
        <p:spPr>
          <a:xfrm>
            <a:off x="1005840" y="1353312"/>
            <a:ext cx="10195560" cy="274320"/>
          </a:xfrm>
          <a:prstGeom prst="rect">
            <a:avLst/>
          </a:prstGeom>
          <a:noFill/>
          <a:ln/>
        </p:spPr>
        <p:txBody>
          <a:bodyPr wrap="square" lIns="0" tIns="0" rIns="0" bIns="0" rtlCol="0" anchor="ctr"/>
          <a:lstStyle/>
          <a:p>
            <a:pPr marL="0" indent="0" algn="ctr">
              <a:buNone/>
            </a:pPr>
            <a:r>
              <a:rPr lang="en-US" sz="1800" b="1" dirty="0">
                <a:solidFill>
                  <a:srgbClr val="2B2B2B"/>
                </a:solidFill>
                <a:latin typeface="Source Sans 3" pitchFamily="34" charset="0"/>
                <a:ea typeface="Source Sans 3" pitchFamily="34" charset="-122"/>
                <a:cs typeface="Source Sans 3" pitchFamily="34" charset="-120"/>
              </a:rPr>
              <a:t>Teacher prompt: “Help me build a photo shoot schedule. Ask me about locations, equipment, and time.”</a:t>
            </a:r>
            <a:endParaRPr lang="en-US" sz="1800" dirty="0"/>
          </a:p>
        </p:txBody>
      </p:sp>
      <p:sp>
        <p:nvSpPr>
          <p:cNvPr id="14" name="Shape 12"/>
          <p:cNvSpPr/>
          <p:nvPr/>
        </p:nvSpPr>
        <p:spPr>
          <a:xfrm>
            <a:off x="777240" y="2057400"/>
            <a:ext cx="5148072" cy="3337560"/>
          </a:xfrm>
          <a:prstGeom prst="roundRect">
            <a:avLst>
              <a:gd name="adj" fmla="val 2192"/>
            </a:avLst>
          </a:prstGeom>
          <a:solidFill>
            <a:srgbClr val="FFFDFC"/>
          </a:solidFill>
          <a:ln w="15240">
            <a:solidFill>
              <a:srgbClr val="B67A2E"/>
            </a:solidFill>
            <a:prstDash val="solid"/>
          </a:ln>
        </p:spPr>
        <p:txBody>
          <a:bodyPr/>
          <a:lstStyle/>
          <a:p>
            <a:endParaRPr lang="en-US"/>
          </a:p>
        </p:txBody>
      </p:sp>
      <p:sp>
        <p:nvSpPr>
          <p:cNvPr id="15" name="Text 13"/>
          <p:cNvSpPr/>
          <p:nvPr/>
        </p:nvSpPr>
        <p:spPr>
          <a:xfrm>
            <a:off x="960120" y="2194560"/>
            <a:ext cx="4782312" cy="274320"/>
          </a:xfrm>
          <a:prstGeom prst="rect">
            <a:avLst/>
          </a:prstGeom>
          <a:noFill/>
          <a:ln/>
        </p:spPr>
        <p:txBody>
          <a:bodyPr wrap="square" lIns="0" tIns="0" rIns="0" bIns="0" rtlCol="0" anchor="ctr"/>
          <a:lstStyle/>
          <a:p>
            <a:pPr marL="0" indent="0">
              <a:buNone/>
            </a:pPr>
            <a:r>
              <a:rPr lang="en-US" sz="1700" b="1" dirty="0">
                <a:solidFill>
                  <a:srgbClr val="B67A2E"/>
                </a:solidFill>
                <a:latin typeface="Franklin Gothic Medium" pitchFamily="34" charset="0"/>
                <a:ea typeface="Franklin Gothic Medium" pitchFamily="34" charset="-122"/>
                <a:cs typeface="Franklin Gothic Medium" pitchFamily="34" charset="-120"/>
              </a:rPr>
              <a:t>Seattle Plan</a:t>
            </a:r>
            <a:endParaRPr lang="en-US" sz="1700" dirty="0"/>
          </a:p>
        </p:txBody>
      </p:sp>
      <p:sp>
        <p:nvSpPr>
          <p:cNvPr id="16" name="Text 14"/>
          <p:cNvSpPr/>
          <p:nvPr/>
        </p:nvSpPr>
        <p:spPr>
          <a:xfrm>
            <a:off x="960120" y="2569464"/>
            <a:ext cx="4782312" cy="2679192"/>
          </a:xfrm>
          <a:prstGeom prst="rect">
            <a:avLst/>
          </a:prstGeom>
          <a:noFill/>
          <a:ln/>
        </p:spPr>
        <p:txBody>
          <a:bodyPr wrap="square" lIns="254" tIns="254" rIns="254" bIns="254" rtlCol="0" anchor="t">
            <a:normAutofit/>
          </a:bodyPr>
          <a:lstStyle/>
          <a:p>
            <a:pPr marL="0" indent="0">
              <a:buNone/>
            </a:pPr>
            <a:r>
              <a:rPr lang="en-US" sz="1500" dirty="0">
                <a:solidFill>
                  <a:srgbClr val="2B2B2B"/>
                </a:solidFill>
                <a:latin typeface="Source Sans 3" pitchFamily="34" charset="0"/>
                <a:ea typeface="Source Sans 3" pitchFamily="34" charset="-122"/>
                <a:cs typeface="Source Sans 3" pitchFamily="34" charset="-120"/>
              </a:rPr>
              <a:t>Location: Downtown, waterfront, University District</a:t>
            </a:r>
            <a:endParaRPr lang="en-US" sz="1500" dirty="0"/>
          </a:p>
          <a:p>
            <a:pPr marL="0" indent="0">
              <a:buNone/>
            </a:pPr>
            <a:endParaRPr lang="en-US" sz="1500" dirty="0"/>
          </a:p>
          <a:p>
            <a:pPr marL="0" indent="0">
              <a:buNone/>
            </a:pPr>
            <a:r>
              <a:rPr lang="en-US" sz="1500" dirty="0">
                <a:solidFill>
                  <a:srgbClr val="2B2B2B"/>
                </a:solidFill>
                <a:latin typeface="Source Sans 3" pitchFamily="34" charset="0"/>
                <a:ea typeface="Source Sans 3" pitchFamily="34" charset="-122"/>
                <a:cs typeface="Source Sans 3" pitchFamily="34" charset="-120"/>
              </a:rPr>
              <a:t>Time: Afternoon into golden hour</a:t>
            </a:r>
            <a:endParaRPr lang="en-US" sz="1500" dirty="0"/>
          </a:p>
          <a:p>
            <a:pPr marL="0" indent="0">
              <a:buNone/>
            </a:pPr>
            <a:endParaRPr lang="en-US" sz="1500" dirty="0"/>
          </a:p>
          <a:p>
            <a:pPr marL="0" indent="0">
              <a:buNone/>
            </a:pPr>
            <a:r>
              <a:rPr lang="en-US" sz="1500" dirty="0">
                <a:solidFill>
                  <a:srgbClr val="2B2B2B"/>
                </a:solidFill>
                <a:latin typeface="Source Sans 3" pitchFamily="34" charset="0"/>
                <a:ea typeface="Source Sans 3" pitchFamily="34" charset="-122"/>
                <a:cs typeface="Source Sans 3" pitchFamily="34" charset="-120"/>
              </a:rPr>
              <a:t>Equipment: DSLR, standard lens, telephoto, macro</a:t>
            </a:r>
            <a:endParaRPr lang="en-US" sz="1500" dirty="0"/>
          </a:p>
          <a:p>
            <a:pPr marL="0" indent="0">
              <a:buNone/>
            </a:pPr>
            <a:endParaRPr lang="en-US" sz="1500" dirty="0"/>
          </a:p>
          <a:p>
            <a:pPr marL="0" indent="0">
              <a:buNone/>
            </a:pPr>
            <a:r>
              <a:rPr lang="en-US" sz="1500" dirty="0">
                <a:solidFill>
                  <a:srgbClr val="2B2B2B"/>
                </a:solidFill>
                <a:latin typeface="Source Sans 3" pitchFamily="34" charset="0"/>
                <a:ea typeface="Source Sans 3" pitchFamily="34" charset="-122"/>
                <a:cs typeface="Source Sans 3" pitchFamily="34" charset="-120"/>
              </a:rPr>
              <a:t>Subjects: Fish market, UW students, business people, waterfront landmarks</a:t>
            </a:r>
            <a:endParaRPr lang="en-US" sz="1500" dirty="0"/>
          </a:p>
        </p:txBody>
      </p:sp>
      <p:sp>
        <p:nvSpPr>
          <p:cNvPr id="17" name="Shape 15"/>
          <p:cNvSpPr/>
          <p:nvPr/>
        </p:nvSpPr>
        <p:spPr>
          <a:xfrm>
            <a:off x="6263640" y="2057400"/>
            <a:ext cx="5148072" cy="3337560"/>
          </a:xfrm>
          <a:prstGeom prst="roundRect">
            <a:avLst>
              <a:gd name="adj" fmla="val 2192"/>
            </a:avLst>
          </a:prstGeom>
          <a:solidFill>
            <a:srgbClr val="FFFDFC"/>
          </a:solidFill>
          <a:ln w="15240">
            <a:solidFill>
              <a:srgbClr val="2F5E3E"/>
            </a:solidFill>
            <a:prstDash val="solid"/>
          </a:ln>
        </p:spPr>
        <p:txBody>
          <a:bodyPr/>
          <a:lstStyle/>
          <a:p>
            <a:endParaRPr lang="en-US"/>
          </a:p>
        </p:txBody>
      </p:sp>
      <p:sp>
        <p:nvSpPr>
          <p:cNvPr id="18" name="Text 16"/>
          <p:cNvSpPr/>
          <p:nvPr/>
        </p:nvSpPr>
        <p:spPr>
          <a:xfrm>
            <a:off x="6446520" y="2194560"/>
            <a:ext cx="4782312" cy="274320"/>
          </a:xfrm>
          <a:prstGeom prst="rect">
            <a:avLst/>
          </a:prstGeom>
          <a:noFill/>
          <a:ln/>
        </p:spPr>
        <p:txBody>
          <a:bodyPr wrap="square" lIns="0" tIns="0" rIns="0" bIns="0" rtlCol="0" anchor="ctr"/>
          <a:lstStyle/>
          <a:p>
            <a:pPr marL="0" indent="0">
              <a:buNone/>
            </a:pPr>
            <a:r>
              <a:rPr lang="en-US" sz="1700" b="1" dirty="0">
                <a:solidFill>
                  <a:srgbClr val="2F5E3E"/>
                </a:solidFill>
                <a:latin typeface="Franklin Gothic Medium" pitchFamily="34" charset="0"/>
                <a:ea typeface="Franklin Gothic Medium" pitchFamily="34" charset="-122"/>
                <a:cs typeface="Franklin Gothic Medium" pitchFamily="34" charset="-120"/>
              </a:rPr>
              <a:t>Park Plan</a:t>
            </a:r>
            <a:endParaRPr lang="en-US" sz="1700" dirty="0"/>
          </a:p>
        </p:txBody>
      </p:sp>
      <p:sp>
        <p:nvSpPr>
          <p:cNvPr id="19" name="Text 17"/>
          <p:cNvSpPr/>
          <p:nvPr/>
        </p:nvSpPr>
        <p:spPr>
          <a:xfrm>
            <a:off x="6446520" y="2569464"/>
            <a:ext cx="4782312" cy="2679192"/>
          </a:xfrm>
          <a:prstGeom prst="rect">
            <a:avLst/>
          </a:prstGeom>
          <a:noFill/>
          <a:ln/>
        </p:spPr>
        <p:txBody>
          <a:bodyPr wrap="square" lIns="254" tIns="254" rIns="254" bIns="254" rtlCol="0" anchor="t">
            <a:normAutofit/>
          </a:bodyPr>
          <a:lstStyle/>
          <a:p>
            <a:pPr marL="0" indent="0">
              <a:buNone/>
            </a:pPr>
            <a:r>
              <a:rPr lang="en-US" sz="1500" dirty="0">
                <a:solidFill>
                  <a:srgbClr val="2B2B2B"/>
                </a:solidFill>
                <a:latin typeface="Source Sans 3" pitchFamily="34" charset="0"/>
                <a:ea typeface="Source Sans 3" pitchFamily="34" charset="-122"/>
                <a:cs typeface="Source Sans 3" pitchFamily="34" charset="-120"/>
              </a:rPr>
              <a:t>Location: Park within walking distance</a:t>
            </a:r>
            <a:endParaRPr lang="en-US" sz="1500" dirty="0"/>
          </a:p>
          <a:p>
            <a:pPr marL="0" indent="0">
              <a:buNone/>
            </a:pPr>
            <a:endParaRPr lang="en-US" sz="1500" dirty="0"/>
          </a:p>
          <a:p>
            <a:pPr marL="0" indent="0">
              <a:buNone/>
            </a:pPr>
            <a:r>
              <a:rPr lang="en-US" sz="1500" dirty="0">
                <a:solidFill>
                  <a:srgbClr val="2B2B2B"/>
                </a:solidFill>
                <a:latin typeface="Source Sans 3" pitchFamily="34" charset="0"/>
                <a:ea typeface="Source Sans 3" pitchFamily="34" charset="-122"/>
                <a:cs typeface="Source Sans 3" pitchFamily="34" charset="-120"/>
              </a:rPr>
              <a:t>Time: Saturday, 9:30 to noon</a:t>
            </a:r>
            <a:endParaRPr lang="en-US" sz="1500" dirty="0"/>
          </a:p>
          <a:p>
            <a:pPr marL="0" indent="0">
              <a:buNone/>
            </a:pPr>
            <a:endParaRPr lang="en-US" sz="1500" dirty="0"/>
          </a:p>
          <a:p>
            <a:pPr marL="0" indent="0">
              <a:buNone/>
            </a:pPr>
            <a:r>
              <a:rPr lang="en-US" sz="1500" dirty="0">
                <a:solidFill>
                  <a:srgbClr val="2B2B2B"/>
                </a:solidFill>
                <a:latin typeface="Source Sans 3" pitchFamily="34" charset="0"/>
                <a:ea typeface="Source Sans 3" pitchFamily="34" charset="-122"/>
                <a:cs typeface="Source Sans 3" pitchFamily="34" charset="-120"/>
              </a:rPr>
              <a:t>Equipment: Phone camera</a:t>
            </a:r>
            <a:endParaRPr lang="en-US" sz="1500" dirty="0"/>
          </a:p>
          <a:p>
            <a:pPr marL="0" indent="0">
              <a:buNone/>
            </a:pPr>
            <a:endParaRPr lang="en-US" sz="1500" dirty="0"/>
          </a:p>
          <a:p>
            <a:pPr marL="0" indent="0">
              <a:buNone/>
            </a:pPr>
            <a:r>
              <a:rPr lang="en-US" sz="1500" dirty="0">
                <a:solidFill>
                  <a:srgbClr val="2B2B2B"/>
                </a:solidFill>
                <a:latin typeface="Source Sans 3" pitchFamily="34" charset="0"/>
                <a:ea typeface="Source Sans 3" pitchFamily="34" charset="-122"/>
                <a:cs typeface="Source Sans 3" pitchFamily="34" charset="-120"/>
              </a:rPr>
              <a:t>Subjects: Sibling on playground, people walking dogs, self-timer backup</a:t>
            </a:r>
            <a:endParaRPr lang="en-US" sz="1500" dirty="0"/>
          </a:p>
        </p:txBody>
      </p:sp>
      <p:sp>
        <p:nvSpPr>
          <p:cNvPr id="20" name="Text 18"/>
          <p:cNvSpPr/>
          <p:nvPr/>
        </p:nvSpPr>
        <p:spPr>
          <a:xfrm>
            <a:off x="1234440" y="5669280"/>
            <a:ext cx="9738360" cy="420624"/>
          </a:xfrm>
          <a:prstGeom prst="rect">
            <a:avLst/>
          </a:prstGeom>
          <a:noFill/>
          <a:ln/>
        </p:spPr>
        <p:txBody>
          <a:bodyPr wrap="square" lIns="0" tIns="0" rIns="0" bIns="0" rtlCol="0" anchor="ctr"/>
          <a:lstStyle/>
          <a:p>
            <a:pPr marL="0" indent="0" algn="ctr">
              <a:buNone/>
            </a:pPr>
            <a:r>
              <a:rPr lang="en-US" sz="2100" b="1" dirty="0">
                <a:solidFill>
                  <a:srgbClr val="2F5E3E"/>
                </a:solidFill>
                <a:latin typeface="Franklin Gothic Medium" pitchFamily="34" charset="0"/>
                <a:ea typeface="Franklin Gothic Medium" pitchFamily="34" charset="-122"/>
                <a:cs typeface="Franklin Gothic Medium" pitchFamily="34" charset="-120"/>
              </a:rPr>
              <a:t>Based only on these plans, which student will produce the stronger photographs?</a:t>
            </a:r>
            <a:endParaRPr lang="en-US" sz="2100" dirty="0"/>
          </a:p>
        </p:txBody>
      </p:sp>
      <p:sp>
        <p:nvSpPr>
          <p:cNvPr id="25" name="Slide Number Placeholder 0"/>
          <p:cNvSpPr>
            <a:spLocks noGrp="1"/>
          </p:cNvSpPr>
          <p:nvPr>
            <p:ph type="sldNum" sz="quarter" idx="4294967295"/>
          </p:nvPr>
        </p:nvSpPr>
        <p:spPr>
          <a:xfrm>
            <a:off x="530352" y="6473952"/>
            <a:ext cx="274320" cy="164592"/>
          </a:xfrm>
          <a:prstGeom prst="rect">
            <a:avLst/>
          </a:prstGeom>
          <a:extLst>
            <a:ext uri="{C572A759-6A51-4108-AA02-DFA0A04FC94B}">
              <ma14:wrappingTextBoxFlag xmlns="" xmlns:ma14="http://schemas.microsoft.com/office/mac/drawingml/2011/main" val="0"/>
            </a:ext>
          </a:extLst>
        </p:spPr>
        <p:txBody>
          <a:bodyPr/>
          <a:lstStyle>
            <a:lvl1pPr>
              <a:defRPr sz="900">
                <a:solidFill>
                  <a:srgbClr val="7A944F"/>
                </a:solidFill>
                <a:latin typeface="Source Sans 3"/>
                <a:ea typeface="Source Sans 3"/>
                <a:cs typeface="Source Sans 3"/>
              </a:defRPr>
            </a:lvl1pPr>
          </a:lstStyle>
          <a:p>
            <a:pPr algn="l"/>
            <a:fld id="{F7021451-1387-4CA6-816F-3879F97B5CBC}" type="slidenum">
              <a:rPr lang="en-US" b="0"/>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rot="19800000">
            <a:off x="502920" y="466344"/>
            <a:ext cx="566928" cy="310896"/>
          </a:xfrm>
          <a:prstGeom prst="arc">
            <a:avLst/>
          </a:prstGeom>
          <a:solidFill>
            <a:srgbClr val="F6F1E7">
              <a:alpha val="0"/>
            </a:srgbClr>
          </a:solidFill>
          <a:ln w="17780">
            <a:solidFill>
              <a:srgbClr val="B67A2E"/>
            </a:solidFill>
            <a:prstDash val="solid"/>
          </a:ln>
        </p:spPr>
        <p:txBody>
          <a:bodyPr/>
          <a:lstStyle/>
          <a:p>
            <a:endParaRPr lang="en-US"/>
          </a:p>
        </p:txBody>
      </p:sp>
      <p:sp>
        <p:nvSpPr>
          <p:cNvPr id="3" name="Shape 1"/>
          <p:cNvSpPr/>
          <p:nvPr/>
        </p:nvSpPr>
        <p:spPr>
          <a:xfrm rot="1500000">
            <a:off x="612648" y="393192"/>
            <a:ext cx="146304" cy="73152"/>
          </a:xfrm>
          <a:prstGeom prst="ellipse">
            <a:avLst/>
          </a:prstGeom>
          <a:solidFill>
            <a:srgbClr val="7A944F"/>
          </a:solidFill>
          <a:ln w="12700">
            <a:solidFill>
              <a:srgbClr val="7A944F"/>
            </a:solidFill>
            <a:prstDash val="solid"/>
          </a:ln>
        </p:spPr>
        <p:txBody>
          <a:bodyPr/>
          <a:lstStyle/>
          <a:p>
            <a:endParaRPr lang="en-US"/>
          </a:p>
        </p:txBody>
      </p:sp>
      <p:sp>
        <p:nvSpPr>
          <p:cNvPr id="4" name="Shape 2"/>
          <p:cNvSpPr/>
          <p:nvPr/>
        </p:nvSpPr>
        <p:spPr>
          <a:xfrm rot="-1200000">
            <a:off x="768096" y="347472"/>
            <a:ext cx="146304" cy="73152"/>
          </a:xfrm>
          <a:prstGeom prst="ellipse">
            <a:avLst/>
          </a:prstGeom>
          <a:solidFill>
            <a:srgbClr val="7A944F"/>
          </a:solidFill>
          <a:ln w="12700">
            <a:solidFill>
              <a:srgbClr val="7A944F"/>
            </a:solidFill>
            <a:prstDash val="solid"/>
          </a:ln>
        </p:spPr>
        <p:txBody>
          <a:bodyPr/>
          <a:lstStyle/>
          <a:p>
            <a:endParaRPr lang="en-US"/>
          </a:p>
        </p:txBody>
      </p:sp>
      <p:sp>
        <p:nvSpPr>
          <p:cNvPr id="5" name="Shape 3"/>
          <p:cNvSpPr/>
          <p:nvPr/>
        </p:nvSpPr>
        <p:spPr>
          <a:xfrm rot="1440000">
            <a:off x="896112" y="420624"/>
            <a:ext cx="146304" cy="73152"/>
          </a:xfrm>
          <a:prstGeom prst="ellipse">
            <a:avLst/>
          </a:prstGeom>
          <a:solidFill>
            <a:srgbClr val="7A944F"/>
          </a:solidFill>
          <a:ln w="12700">
            <a:solidFill>
              <a:srgbClr val="7A944F"/>
            </a:solidFill>
            <a:prstDash val="solid"/>
          </a:ln>
        </p:spPr>
        <p:txBody>
          <a:bodyPr/>
          <a:lstStyle/>
          <a:p>
            <a:endParaRPr lang="en-US"/>
          </a:p>
        </p:txBody>
      </p:sp>
      <p:sp>
        <p:nvSpPr>
          <p:cNvPr id="6" name="Shape 4"/>
          <p:cNvSpPr/>
          <p:nvPr/>
        </p:nvSpPr>
        <p:spPr>
          <a:xfrm rot="1500000">
            <a:off x="722376" y="512064"/>
            <a:ext cx="146304" cy="73152"/>
          </a:xfrm>
          <a:prstGeom prst="ellipse">
            <a:avLst/>
          </a:prstGeom>
          <a:solidFill>
            <a:srgbClr val="7A944F"/>
          </a:solidFill>
          <a:ln w="12700">
            <a:solidFill>
              <a:srgbClr val="7A944F"/>
            </a:solidFill>
            <a:prstDash val="solid"/>
          </a:ln>
        </p:spPr>
        <p:txBody>
          <a:bodyPr/>
          <a:lstStyle/>
          <a:p>
            <a:endParaRPr lang="en-US"/>
          </a:p>
        </p:txBody>
      </p:sp>
      <p:sp>
        <p:nvSpPr>
          <p:cNvPr id="7" name="Text 5"/>
          <p:cNvSpPr/>
          <p:nvPr/>
        </p:nvSpPr>
        <p:spPr>
          <a:xfrm>
            <a:off x="1188720" y="310896"/>
            <a:ext cx="10332720" cy="411480"/>
          </a:xfrm>
          <a:prstGeom prst="rect">
            <a:avLst/>
          </a:prstGeom>
          <a:noFill/>
          <a:ln/>
        </p:spPr>
        <p:txBody>
          <a:bodyPr wrap="square" lIns="0" tIns="0" rIns="0" bIns="0" rtlCol="0" anchor="ctr"/>
          <a:lstStyle/>
          <a:p>
            <a:pPr marL="0" indent="0">
              <a:buNone/>
            </a:pPr>
            <a:r>
              <a:rPr lang="en-US" sz="2800" b="1" dirty="0">
                <a:solidFill>
                  <a:srgbClr val="2F5E3E"/>
                </a:solidFill>
                <a:latin typeface="Franklin Gothic Medium" pitchFamily="34" charset="0"/>
                <a:ea typeface="Franklin Gothic Medium" pitchFamily="34" charset="-122"/>
                <a:cs typeface="Franklin Gothic Medium" pitchFamily="34" charset="-120"/>
              </a:rPr>
              <a:t>One plan sounded stronger. One plan happened.</a:t>
            </a:r>
            <a:endParaRPr lang="en-US" sz="2800" dirty="0"/>
          </a:p>
        </p:txBody>
      </p:sp>
      <p:sp>
        <p:nvSpPr>
          <p:cNvPr id="8" name="Text 6"/>
          <p:cNvSpPr/>
          <p:nvPr/>
        </p:nvSpPr>
        <p:spPr>
          <a:xfrm>
            <a:off x="1207008" y="749808"/>
            <a:ext cx="10241280" cy="256032"/>
          </a:xfrm>
          <a:prstGeom prst="rect">
            <a:avLst/>
          </a:prstGeom>
          <a:noFill/>
          <a:ln/>
        </p:spPr>
        <p:txBody>
          <a:bodyPr wrap="square" lIns="0" tIns="0" rIns="0" bIns="0" rtlCol="0" anchor="ctr"/>
          <a:lstStyle/>
          <a:p>
            <a:pPr marL="0" indent="0">
              <a:buNone/>
            </a:pPr>
            <a:r>
              <a:rPr lang="en-US" sz="1300" dirty="0">
                <a:solidFill>
                  <a:srgbClr val="6C6C67"/>
                </a:solidFill>
                <a:latin typeface="Source Sans 3" pitchFamily="34" charset="0"/>
                <a:ea typeface="Source Sans 3" pitchFamily="34" charset="-122"/>
                <a:cs typeface="Source Sans 3" pitchFamily="34" charset="-120"/>
              </a:rPr>
              <a:t>The outcome changes how we judge the evidence.</a:t>
            </a:r>
            <a:endParaRPr lang="en-US" sz="1300" dirty="0"/>
          </a:p>
        </p:txBody>
      </p:sp>
      <p:sp>
        <p:nvSpPr>
          <p:cNvPr id="12" name="Shape 10"/>
          <p:cNvSpPr/>
          <p:nvPr/>
        </p:nvSpPr>
        <p:spPr>
          <a:xfrm>
            <a:off x="822960" y="1325880"/>
            <a:ext cx="5074920" cy="4069080"/>
          </a:xfrm>
          <a:prstGeom prst="roundRect">
            <a:avLst/>
          </a:prstGeom>
          <a:solidFill>
            <a:srgbClr val="2B2B2B"/>
          </a:solidFill>
          <a:ln w="16510">
            <a:solidFill>
              <a:srgbClr val="B67A2E"/>
            </a:solidFill>
            <a:prstDash val="solid"/>
          </a:ln>
        </p:spPr>
        <p:txBody>
          <a:bodyPr/>
          <a:lstStyle/>
          <a:p>
            <a:endParaRPr lang="en-US"/>
          </a:p>
        </p:txBody>
      </p:sp>
      <p:sp>
        <p:nvSpPr>
          <p:cNvPr id="13" name="Text 11"/>
          <p:cNvSpPr/>
          <p:nvPr/>
        </p:nvSpPr>
        <p:spPr>
          <a:xfrm>
            <a:off x="1143000" y="1600200"/>
            <a:ext cx="4434840" cy="320040"/>
          </a:xfrm>
          <a:prstGeom prst="rect">
            <a:avLst/>
          </a:prstGeom>
          <a:noFill/>
          <a:ln/>
        </p:spPr>
        <p:txBody>
          <a:bodyPr wrap="square" lIns="0" tIns="0" rIns="0" bIns="0" rtlCol="0" anchor="ctr"/>
          <a:lstStyle/>
          <a:p>
            <a:pPr marL="0" indent="0" algn="ctr">
              <a:buNone/>
            </a:pPr>
            <a:r>
              <a:rPr lang="en-US" sz="2100" b="1" dirty="0">
                <a:solidFill>
                  <a:srgbClr val="B67A2E"/>
                </a:solidFill>
                <a:latin typeface="Franklin Gothic Medium" pitchFamily="34" charset="0"/>
                <a:ea typeface="Franklin Gothic Medium" pitchFamily="34" charset="-122"/>
                <a:cs typeface="Franklin Gothic Medium" pitchFamily="34" charset="-120"/>
              </a:rPr>
              <a:t>SEATTLE OUTCOME</a:t>
            </a:r>
            <a:endParaRPr lang="en-US" sz="2100" dirty="0"/>
          </a:p>
        </p:txBody>
      </p:sp>
      <p:sp>
        <p:nvSpPr>
          <p:cNvPr id="14" name="Text 12"/>
          <p:cNvSpPr/>
          <p:nvPr/>
        </p:nvSpPr>
        <p:spPr>
          <a:xfrm>
            <a:off x="1143000" y="2606040"/>
            <a:ext cx="4434840" cy="1097280"/>
          </a:xfrm>
          <a:prstGeom prst="rect">
            <a:avLst/>
          </a:prstGeom>
          <a:noFill/>
          <a:ln/>
        </p:spPr>
        <p:txBody>
          <a:bodyPr wrap="square" lIns="0" tIns="0" rIns="0" bIns="0" rtlCol="0" anchor="ctr"/>
          <a:lstStyle/>
          <a:p>
            <a:pPr marL="0" indent="0" algn="ctr">
              <a:buNone/>
            </a:pPr>
            <a:r>
              <a:rPr lang="en-US" sz="3400" b="1" dirty="0">
                <a:solidFill>
                  <a:srgbClr val="FFFFFF"/>
                </a:solidFill>
                <a:latin typeface="Franklin Gothic Medium" pitchFamily="34" charset="0"/>
                <a:ea typeface="Franklin Gothic Medium" pitchFamily="34" charset="-122"/>
                <a:cs typeface="Franklin Gothic Medium" pitchFamily="34" charset="-120"/>
              </a:rPr>
              <a:t>NO PHOTO SHOOT</a:t>
            </a:r>
            <a:endParaRPr lang="en-US" sz="3400" dirty="0"/>
          </a:p>
          <a:p>
            <a:pPr marL="0" indent="0" algn="ctr">
              <a:buNone/>
            </a:pPr>
            <a:r>
              <a:rPr lang="en-US" sz="3400" b="1" dirty="0">
                <a:solidFill>
                  <a:srgbClr val="FFFFFF"/>
                </a:solidFill>
                <a:latin typeface="Franklin Gothic Medium" pitchFamily="34" charset="0"/>
                <a:ea typeface="Franklin Gothic Medium" pitchFamily="34" charset="-122"/>
                <a:cs typeface="Franklin Gothic Medium" pitchFamily="34" charset="-120"/>
              </a:rPr>
              <a:t>SUBMITTED</a:t>
            </a:r>
            <a:endParaRPr lang="en-US" sz="3400" dirty="0"/>
          </a:p>
        </p:txBody>
      </p:sp>
      <p:sp>
        <p:nvSpPr>
          <p:cNvPr id="15" name="Text 13"/>
          <p:cNvSpPr/>
          <p:nvPr/>
        </p:nvSpPr>
        <p:spPr>
          <a:xfrm>
            <a:off x="1143000" y="4434840"/>
            <a:ext cx="4434840" cy="384048"/>
          </a:xfrm>
          <a:prstGeom prst="rect">
            <a:avLst/>
          </a:prstGeom>
          <a:noFill/>
          <a:ln/>
        </p:spPr>
        <p:txBody>
          <a:bodyPr wrap="square" lIns="0" tIns="0" rIns="0" bIns="0" rtlCol="0" anchor="ctr"/>
          <a:lstStyle/>
          <a:p>
            <a:pPr marL="0" indent="0" algn="ctr">
              <a:buNone/>
            </a:pPr>
            <a:r>
              <a:rPr lang="en-US" sz="1700" dirty="0">
                <a:solidFill>
                  <a:srgbClr val="D9D2C5"/>
                </a:solidFill>
                <a:latin typeface="Source Sans 3" pitchFamily="34" charset="0"/>
                <a:ea typeface="Source Sans 3" pitchFamily="34" charset="-122"/>
                <a:cs typeface="Source Sans 3" pitchFamily="34" charset="-120"/>
              </a:rPr>
              <a:t>No ride. No available time. No plan to go.</a:t>
            </a:r>
            <a:endParaRPr lang="en-US" sz="1700" dirty="0"/>
          </a:p>
        </p:txBody>
      </p:sp>
      <p:sp>
        <p:nvSpPr>
          <p:cNvPr id="16" name="Shape 14"/>
          <p:cNvSpPr/>
          <p:nvPr/>
        </p:nvSpPr>
        <p:spPr>
          <a:xfrm>
            <a:off x="6291072" y="1325880"/>
            <a:ext cx="5074920" cy="4069080"/>
          </a:xfrm>
          <a:prstGeom prst="roundRect">
            <a:avLst/>
          </a:prstGeom>
          <a:solidFill>
            <a:srgbClr val="DDE8D8"/>
          </a:solidFill>
          <a:ln w="16510">
            <a:solidFill>
              <a:srgbClr val="2F5E3E"/>
            </a:solidFill>
            <a:prstDash val="solid"/>
          </a:ln>
        </p:spPr>
        <p:txBody>
          <a:bodyPr/>
          <a:lstStyle/>
          <a:p>
            <a:endParaRPr lang="en-US"/>
          </a:p>
        </p:txBody>
      </p:sp>
      <p:sp>
        <p:nvSpPr>
          <p:cNvPr id="17" name="Text 15"/>
          <p:cNvSpPr/>
          <p:nvPr/>
        </p:nvSpPr>
        <p:spPr>
          <a:xfrm>
            <a:off x="6583680" y="1600200"/>
            <a:ext cx="4480560" cy="320040"/>
          </a:xfrm>
          <a:prstGeom prst="rect">
            <a:avLst/>
          </a:prstGeom>
          <a:noFill/>
          <a:ln/>
        </p:spPr>
        <p:txBody>
          <a:bodyPr wrap="square" lIns="0" tIns="0" rIns="0" bIns="0" rtlCol="0" anchor="ctr"/>
          <a:lstStyle/>
          <a:p>
            <a:pPr marL="0" indent="0" algn="ctr">
              <a:buNone/>
            </a:pPr>
            <a:r>
              <a:rPr lang="en-US" sz="2100" b="1" dirty="0">
                <a:solidFill>
                  <a:srgbClr val="2F5E3E"/>
                </a:solidFill>
                <a:latin typeface="Franklin Gothic Medium" pitchFamily="34" charset="0"/>
                <a:ea typeface="Franklin Gothic Medium" pitchFamily="34" charset="-122"/>
                <a:cs typeface="Franklin Gothic Medium" pitchFamily="34" charset="-120"/>
              </a:rPr>
              <a:t>PARK OUTCOME</a:t>
            </a:r>
            <a:endParaRPr lang="en-US" sz="2100" dirty="0"/>
          </a:p>
        </p:txBody>
      </p:sp>
      <p:sp>
        <p:nvSpPr>
          <p:cNvPr id="25" name="Text 23"/>
          <p:cNvSpPr/>
          <p:nvPr/>
        </p:nvSpPr>
        <p:spPr>
          <a:xfrm>
            <a:off x="6675120" y="4434840"/>
            <a:ext cx="4297680" cy="384048"/>
          </a:xfrm>
          <a:prstGeom prst="rect">
            <a:avLst/>
          </a:prstGeom>
          <a:noFill/>
          <a:ln/>
        </p:spPr>
        <p:txBody>
          <a:bodyPr wrap="square" lIns="0" tIns="0" rIns="0" bIns="0" rtlCol="0" anchor="ctr"/>
          <a:lstStyle/>
          <a:p>
            <a:pPr marL="0" indent="0" algn="ctr">
              <a:buNone/>
            </a:pPr>
            <a:r>
              <a:rPr lang="en-US" sz="1800" b="1" dirty="0">
                <a:solidFill>
                  <a:srgbClr val="2F5E3E"/>
                </a:solidFill>
                <a:latin typeface="Source Sans 3" pitchFamily="34" charset="0"/>
                <a:ea typeface="Source Sans 3" pitchFamily="34" charset="-122"/>
                <a:cs typeface="Source Sans 3" pitchFamily="34" charset="-120"/>
              </a:rPr>
              <a:t>Completed assignment</a:t>
            </a:r>
            <a:endParaRPr lang="en-US" sz="1800" dirty="0"/>
          </a:p>
        </p:txBody>
      </p:sp>
      <p:sp>
        <p:nvSpPr>
          <p:cNvPr id="26" name="Text 24"/>
          <p:cNvSpPr/>
          <p:nvPr/>
        </p:nvSpPr>
        <p:spPr>
          <a:xfrm>
            <a:off x="1143000" y="5623560"/>
            <a:ext cx="9921240" cy="475488"/>
          </a:xfrm>
          <a:prstGeom prst="rect">
            <a:avLst/>
          </a:prstGeom>
          <a:noFill/>
          <a:ln/>
        </p:spPr>
        <p:txBody>
          <a:bodyPr wrap="square" lIns="0" tIns="0" rIns="0" bIns="0" rtlCol="0" anchor="ctr"/>
          <a:lstStyle/>
          <a:p>
            <a:pPr marL="0" indent="0" algn="ctr">
              <a:buNone/>
            </a:pPr>
            <a:r>
              <a:rPr lang="en-US" sz="2100" b="1" dirty="0">
                <a:solidFill>
                  <a:srgbClr val="2B2B2B"/>
                </a:solidFill>
                <a:latin typeface="Franklin Gothic Medium" pitchFamily="34" charset="0"/>
                <a:ea typeface="Franklin Gothic Medium" pitchFamily="34" charset="-122"/>
                <a:cs typeface="Franklin Gothic Medium" pitchFamily="34" charset="-120"/>
              </a:rPr>
              <a:t>“One plan sounded like a great photo shoot. The other one was a real plan.”</a:t>
            </a:r>
            <a:endParaRPr lang="en-US" sz="2100" dirty="0"/>
          </a:p>
        </p:txBody>
      </p:sp>
      <p:sp>
        <p:nvSpPr>
          <p:cNvPr id="27" name="Slide Number Placeholder 0"/>
          <p:cNvSpPr>
            <a:spLocks noGrp="1"/>
          </p:cNvSpPr>
          <p:nvPr>
            <p:ph type="sldNum" sz="quarter" idx="4294967295"/>
          </p:nvPr>
        </p:nvSpPr>
        <p:spPr>
          <a:xfrm>
            <a:off x="530352" y="6473952"/>
            <a:ext cx="274320" cy="164592"/>
          </a:xfrm>
          <a:prstGeom prst="rect">
            <a:avLst/>
          </a:prstGeom>
          <a:extLst>
            <a:ext uri="{C572A759-6A51-4108-AA02-DFA0A04FC94B}">
              <ma14:wrappingTextBoxFlag xmlns="" xmlns:ma14="http://schemas.microsoft.com/office/mac/drawingml/2011/main" val="0"/>
            </a:ext>
          </a:extLst>
        </p:spPr>
        <p:txBody>
          <a:bodyPr/>
          <a:lstStyle>
            <a:lvl1pPr>
              <a:defRPr sz="900">
                <a:solidFill>
                  <a:srgbClr val="7A944F"/>
                </a:solidFill>
                <a:latin typeface="Source Sans 3"/>
                <a:ea typeface="Source Sans 3"/>
                <a:cs typeface="Source Sans 3"/>
              </a:defRPr>
            </a:lvl1pPr>
          </a:lstStyle>
          <a:p>
            <a:pPr algn="l"/>
            <a:fld id="{F7021451-1387-4CA6-816F-3879F97B5CBC}" type="slidenum">
              <a:rPr lang="en-US" b="0"/>
              <a:t>3</a:t>
            </a:fld>
            <a:endParaRPr lang="en-US"/>
          </a:p>
        </p:txBody>
      </p:sp>
      <p:pic>
        <p:nvPicPr>
          <p:cNvPr id="29" name="Picture 28">
            <a:extLst>
              <a:ext uri="{FF2B5EF4-FFF2-40B4-BE49-F238E27FC236}">
                <a16:creationId xmlns:a16="http://schemas.microsoft.com/office/drawing/2014/main" id="{DD3C880A-9BDB-4368-26D4-D1C61D5D8334}"/>
              </a:ext>
            </a:extLst>
          </p:cNvPr>
          <p:cNvPicPr>
            <a:picLocks noChangeAspect="1"/>
          </p:cNvPicPr>
          <p:nvPr/>
        </p:nvPicPr>
        <p:blipFill>
          <a:blip r:embed="rId3"/>
          <a:stretch>
            <a:fillRect/>
          </a:stretch>
        </p:blipFill>
        <p:spPr>
          <a:xfrm>
            <a:off x="7067242" y="1980515"/>
            <a:ext cx="3513436" cy="251292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5" name="Shape 3"/>
          <p:cNvSpPr/>
          <p:nvPr/>
        </p:nvSpPr>
        <p:spPr>
          <a:xfrm>
            <a:off x="0" y="164592"/>
            <a:ext cx="3794760" cy="6309360"/>
          </a:xfrm>
          <a:prstGeom prst="rect">
            <a:avLst/>
          </a:prstGeom>
          <a:solidFill>
            <a:srgbClr val="2F5E3E"/>
          </a:solidFill>
          <a:ln w="12700">
            <a:solidFill>
              <a:srgbClr val="2F5E3E"/>
            </a:solidFill>
            <a:prstDash val="solid"/>
          </a:ln>
        </p:spPr>
        <p:txBody>
          <a:bodyPr/>
          <a:lstStyle/>
          <a:p>
            <a:endParaRPr lang="en-US"/>
          </a:p>
        </p:txBody>
      </p:sp>
      <p:sp>
        <p:nvSpPr>
          <p:cNvPr id="6" name="Shape 4"/>
          <p:cNvSpPr/>
          <p:nvPr/>
        </p:nvSpPr>
        <p:spPr>
          <a:xfrm rot="19800000">
            <a:off x="685800" y="742950"/>
            <a:ext cx="708660" cy="388620"/>
          </a:xfrm>
          <a:prstGeom prst="arc">
            <a:avLst/>
          </a:prstGeom>
          <a:solidFill>
            <a:srgbClr val="F6F1E7">
              <a:alpha val="0"/>
            </a:srgbClr>
          </a:solidFill>
          <a:ln w="17780">
            <a:solidFill>
              <a:srgbClr val="B67A2E"/>
            </a:solidFill>
            <a:prstDash val="solid"/>
          </a:ln>
        </p:spPr>
        <p:txBody>
          <a:bodyPr/>
          <a:lstStyle/>
          <a:p>
            <a:endParaRPr lang="en-US"/>
          </a:p>
        </p:txBody>
      </p:sp>
      <p:sp>
        <p:nvSpPr>
          <p:cNvPr id="7" name="Shape 5"/>
          <p:cNvSpPr/>
          <p:nvPr/>
        </p:nvSpPr>
        <p:spPr>
          <a:xfrm rot="1500000">
            <a:off x="822960" y="651510"/>
            <a:ext cx="182880" cy="91440"/>
          </a:xfrm>
          <a:prstGeom prst="ellipse">
            <a:avLst/>
          </a:prstGeom>
          <a:solidFill>
            <a:srgbClr val="7A944F"/>
          </a:solidFill>
          <a:ln w="12700">
            <a:solidFill>
              <a:srgbClr val="7A944F"/>
            </a:solidFill>
            <a:prstDash val="solid"/>
          </a:ln>
        </p:spPr>
        <p:txBody>
          <a:bodyPr/>
          <a:lstStyle/>
          <a:p>
            <a:endParaRPr lang="en-US"/>
          </a:p>
        </p:txBody>
      </p:sp>
      <p:sp>
        <p:nvSpPr>
          <p:cNvPr id="8" name="Shape 6"/>
          <p:cNvSpPr/>
          <p:nvPr/>
        </p:nvSpPr>
        <p:spPr>
          <a:xfrm rot="-1200000">
            <a:off x="1017270" y="594360"/>
            <a:ext cx="182880" cy="91440"/>
          </a:xfrm>
          <a:prstGeom prst="ellipse">
            <a:avLst/>
          </a:prstGeom>
          <a:solidFill>
            <a:srgbClr val="7A944F"/>
          </a:solidFill>
          <a:ln w="12700">
            <a:solidFill>
              <a:srgbClr val="7A944F"/>
            </a:solidFill>
            <a:prstDash val="solid"/>
          </a:ln>
        </p:spPr>
        <p:txBody>
          <a:bodyPr/>
          <a:lstStyle/>
          <a:p>
            <a:endParaRPr lang="en-US"/>
          </a:p>
        </p:txBody>
      </p:sp>
      <p:sp>
        <p:nvSpPr>
          <p:cNvPr id="9" name="Shape 7"/>
          <p:cNvSpPr/>
          <p:nvPr/>
        </p:nvSpPr>
        <p:spPr>
          <a:xfrm rot="1440000">
            <a:off x="1177290" y="685800"/>
            <a:ext cx="182880" cy="91440"/>
          </a:xfrm>
          <a:prstGeom prst="ellipse">
            <a:avLst/>
          </a:prstGeom>
          <a:solidFill>
            <a:srgbClr val="7A944F"/>
          </a:solidFill>
          <a:ln w="12700">
            <a:solidFill>
              <a:srgbClr val="7A944F"/>
            </a:solidFill>
            <a:prstDash val="solid"/>
          </a:ln>
        </p:spPr>
        <p:txBody>
          <a:bodyPr/>
          <a:lstStyle/>
          <a:p>
            <a:endParaRPr lang="en-US"/>
          </a:p>
        </p:txBody>
      </p:sp>
      <p:sp>
        <p:nvSpPr>
          <p:cNvPr id="10" name="Shape 8"/>
          <p:cNvSpPr/>
          <p:nvPr/>
        </p:nvSpPr>
        <p:spPr>
          <a:xfrm rot="1500000">
            <a:off x="960120" y="800100"/>
            <a:ext cx="182880" cy="91440"/>
          </a:xfrm>
          <a:prstGeom prst="ellipse">
            <a:avLst/>
          </a:prstGeom>
          <a:solidFill>
            <a:srgbClr val="7A944F"/>
          </a:solidFill>
          <a:ln w="12700">
            <a:solidFill>
              <a:srgbClr val="7A944F"/>
            </a:solidFill>
            <a:prstDash val="solid"/>
          </a:ln>
        </p:spPr>
        <p:txBody>
          <a:bodyPr/>
          <a:lstStyle/>
          <a:p>
            <a:endParaRPr lang="en-US"/>
          </a:p>
        </p:txBody>
      </p:sp>
      <p:sp>
        <p:nvSpPr>
          <p:cNvPr id="11" name="Text 9"/>
          <p:cNvSpPr/>
          <p:nvPr/>
        </p:nvSpPr>
        <p:spPr>
          <a:xfrm>
            <a:off x="4251960" y="1143000"/>
            <a:ext cx="7040880" cy="731520"/>
          </a:xfrm>
          <a:prstGeom prst="rect">
            <a:avLst/>
          </a:prstGeom>
          <a:noFill/>
          <a:ln/>
        </p:spPr>
        <p:txBody>
          <a:bodyPr wrap="square" lIns="0" tIns="0" rIns="0" bIns="0" rtlCol="0" anchor="ctr"/>
          <a:lstStyle/>
          <a:p>
            <a:pPr marL="0" indent="0">
              <a:buNone/>
            </a:pPr>
            <a:r>
              <a:rPr lang="en-US" sz="3700" b="1" dirty="0">
                <a:solidFill>
                  <a:srgbClr val="2F5E3E"/>
                </a:solidFill>
                <a:latin typeface="Franklin Gothic Medium" pitchFamily="34" charset="0"/>
                <a:ea typeface="Franklin Gothic Medium" pitchFamily="34" charset="-122"/>
                <a:cs typeface="Franklin Gothic Medium" pitchFamily="34" charset="-120"/>
              </a:rPr>
              <a:t>AI That Thinks</a:t>
            </a:r>
            <a:endParaRPr lang="en-US" sz="3700" dirty="0"/>
          </a:p>
        </p:txBody>
      </p:sp>
      <p:sp>
        <p:nvSpPr>
          <p:cNvPr id="12" name="Text 10"/>
          <p:cNvSpPr/>
          <p:nvPr/>
        </p:nvSpPr>
        <p:spPr>
          <a:xfrm>
            <a:off x="4251960" y="1874520"/>
            <a:ext cx="7040880" cy="685800"/>
          </a:xfrm>
          <a:prstGeom prst="rect">
            <a:avLst/>
          </a:prstGeom>
          <a:noFill/>
          <a:ln/>
        </p:spPr>
        <p:txBody>
          <a:bodyPr wrap="square" lIns="0" tIns="0" rIns="0" bIns="0" rtlCol="0" anchor="ctr"/>
          <a:lstStyle/>
          <a:p>
            <a:pPr marL="0" indent="0">
              <a:buNone/>
            </a:pPr>
            <a:r>
              <a:rPr lang="en-US" sz="3700" b="1" dirty="0">
                <a:solidFill>
                  <a:srgbClr val="2F5E3E"/>
                </a:solidFill>
                <a:latin typeface="Franklin Gothic Medium" pitchFamily="34" charset="0"/>
                <a:ea typeface="Franklin Gothic Medium" pitchFamily="34" charset="-122"/>
                <a:cs typeface="Franklin Gothic Medium" pitchFamily="34" charset="-120"/>
              </a:rPr>
              <a:t>With Students,</a:t>
            </a:r>
            <a:endParaRPr lang="en-US" sz="3700" dirty="0"/>
          </a:p>
        </p:txBody>
      </p:sp>
      <p:sp>
        <p:nvSpPr>
          <p:cNvPr id="13" name="Text 11"/>
          <p:cNvSpPr/>
          <p:nvPr/>
        </p:nvSpPr>
        <p:spPr>
          <a:xfrm>
            <a:off x="4251960" y="2606040"/>
            <a:ext cx="7040880" cy="713232"/>
          </a:xfrm>
          <a:prstGeom prst="rect">
            <a:avLst/>
          </a:prstGeom>
          <a:noFill/>
          <a:ln/>
        </p:spPr>
        <p:txBody>
          <a:bodyPr wrap="square" lIns="0" tIns="0" rIns="0" bIns="0" rtlCol="0" anchor="ctr"/>
          <a:lstStyle/>
          <a:p>
            <a:pPr marL="0" indent="0">
              <a:buNone/>
            </a:pPr>
            <a:r>
              <a:rPr lang="en-US" sz="3700" b="1" dirty="0">
                <a:solidFill>
                  <a:srgbClr val="B67A2E"/>
                </a:solidFill>
                <a:latin typeface="Franklin Gothic Medium" pitchFamily="34" charset="0"/>
                <a:ea typeface="Franklin Gothic Medium" pitchFamily="34" charset="-122"/>
                <a:cs typeface="Franklin Gothic Medium" pitchFamily="34" charset="-120"/>
              </a:rPr>
              <a:t>Not For Them</a:t>
            </a:r>
            <a:endParaRPr lang="en-US" sz="3700" dirty="0"/>
          </a:p>
        </p:txBody>
      </p:sp>
      <p:sp>
        <p:nvSpPr>
          <p:cNvPr id="14" name="Shape 12"/>
          <p:cNvSpPr/>
          <p:nvPr/>
        </p:nvSpPr>
        <p:spPr>
          <a:xfrm>
            <a:off x="4279392" y="3520440"/>
            <a:ext cx="6217920" cy="0"/>
          </a:xfrm>
          <a:prstGeom prst="line">
            <a:avLst/>
          </a:prstGeom>
          <a:noFill/>
          <a:ln w="25400">
            <a:solidFill>
              <a:srgbClr val="B67A2E"/>
            </a:solidFill>
            <a:prstDash val="solid"/>
          </a:ln>
        </p:spPr>
        <p:txBody>
          <a:bodyPr/>
          <a:lstStyle/>
          <a:p>
            <a:endParaRPr lang="en-US"/>
          </a:p>
        </p:txBody>
      </p:sp>
      <p:sp>
        <p:nvSpPr>
          <p:cNvPr id="15" name="Text 13"/>
          <p:cNvSpPr/>
          <p:nvPr/>
        </p:nvSpPr>
        <p:spPr>
          <a:xfrm>
            <a:off x="4279392" y="3794760"/>
            <a:ext cx="6766560" cy="320040"/>
          </a:xfrm>
          <a:prstGeom prst="rect">
            <a:avLst/>
          </a:prstGeom>
          <a:noFill/>
          <a:ln/>
        </p:spPr>
        <p:txBody>
          <a:bodyPr wrap="square" lIns="0" tIns="0" rIns="0" bIns="0" rtlCol="0" anchor="ctr"/>
          <a:lstStyle/>
          <a:p>
            <a:pPr marL="0" indent="0">
              <a:buNone/>
            </a:pPr>
            <a:r>
              <a:rPr lang="en-US" sz="1800" dirty="0">
                <a:solidFill>
                  <a:srgbClr val="2B2B2B"/>
                </a:solidFill>
                <a:latin typeface="Source Sans 3" pitchFamily="34" charset="0"/>
                <a:ea typeface="Source Sans 3" pitchFamily="34" charset="-122"/>
                <a:cs typeface="Source Sans 3" pitchFamily="34" charset="-120"/>
              </a:rPr>
              <a:t>WA-ACTE Summer Conference 2026 • Spokane</a:t>
            </a:r>
            <a:endParaRPr lang="en-US" sz="1800" dirty="0"/>
          </a:p>
        </p:txBody>
      </p:sp>
      <p:sp>
        <p:nvSpPr>
          <p:cNvPr id="16" name="Text 14"/>
          <p:cNvSpPr/>
          <p:nvPr/>
        </p:nvSpPr>
        <p:spPr>
          <a:xfrm>
            <a:off x="4279392" y="4617720"/>
            <a:ext cx="4206240" cy="411480"/>
          </a:xfrm>
          <a:prstGeom prst="rect">
            <a:avLst/>
          </a:prstGeom>
          <a:noFill/>
          <a:ln/>
        </p:spPr>
        <p:txBody>
          <a:bodyPr wrap="square" lIns="0" tIns="0" rIns="0" bIns="0" rtlCol="0" anchor="ctr"/>
          <a:lstStyle/>
          <a:p>
            <a:pPr marL="0" indent="0">
              <a:buNone/>
            </a:pPr>
            <a:r>
              <a:rPr lang="en-US" sz="2600" b="1" dirty="0">
                <a:solidFill>
                  <a:srgbClr val="2F5E3E"/>
                </a:solidFill>
                <a:latin typeface="Franklin Gothic Medium" pitchFamily="34" charset="0"/>
                <a:ea typeface="Franklin Gothic Medium" pitchFamily="34" charset="-122"/>
                <a:cs typeface="Franklin Gothic Medium" pitchFamily="34" charset="-120"/>
              </a:rPr>
              <a:t>Paul Warrick</a:t>
            </a:r>
            <a:endParaRPr lang="en-US" sz="2600" dirty="0"/>
          </a:p>
        </p:txBody>
      </p:sp>
      <p:sp>
        <p:nvSpPr>
          <p:cNvPr id="17" name="Text 15"/>
          <p:cNvSpPr/>
          <p:nvPr/>
        </p:nvSpPr>
        <p:spPr>
          <a:xfrm>
            <a:off x="4279392" y="5074920"/>
            <a:ext cx="6309360" cy="274320"/>
          </a:xfrm>
          <a:prstGeom prst="rect">
            <a:avLst/>
          </a:prstGeom>
          <a:noFill/>
          <a:ln/>
        </p:spPr>
        <p:txBody>
          <a:bodyPr wrap="square" lIns="0" tIns="0" rIns="0" bIns="0" rtlCol="0" anchor="ctr"/>
          <a:lstStyle/>
          <a:p>
            <a:pPr marL="0" indent="0">
              <a:buNone/>
            </a:pPr>
            <a:r>
              <a:rPr lang="en-US" sz="1600" dirty="0">
                <a:solidFill>
                  <a:srgbClr val="6C6C67"/>
                </a:solidFill>
                <a:latin typeface="Source Sans 3" pitchFamily="34" charset="0"/>
                <a:ea typeface="Source Sans 3" pitchFamily="34" charset="-122"/>
                <a:cs typeface="Source Sans 3" pitchFamily="34" charset="-120"/>
              </a:rPr>
              <a:t>Photography • Business • Computer Science</a:t>
            </a:r>
            <a:endParaRPr lang="en-US" sz="1600" dirty="0"/>
          </a:p>
        </p:txBody>
      </p:sp>
      <p:sp>
        <p:nvSpPr>
          <p:cNvPr id="18" name="Text 16"/>
          <p:cNvSpPr/>
          <p:nvPr/>
        </p:nvSpPr>
        <p:spPr>
          <a:xfrm>
            <a:off x="685800" y="4480560"/>
            <a:ext cx="2468880" cy="868680"/>
          </a:xfrm>
          <a:prstGeom prst="rect">
            <a:avLst/>
          </a:prstGeom>
          <a:noFill/>
          <a:ln/>
        </p:spPr>
        <p:txBody>
          <a:bodyPr wrap="square" lIns="0" tIns="0" rIns="0" bIns="0" rtlCol="0" anchor="ctr"/>
          <a:lstStyle/>
          <a:p>
            <a:pPr marL="0" indent="0" algn="ctr">
              <a:buNone/>
            </a:pPr>
            <a:r>
              <a:rPr lang="en-US" sz="2500" b="1" dirty="0">
                <a:solidFill>
                  <a:srgbClr val="F6F1E7"/>
                </a:solidFill>
                <a:latin typeface="Franklin Gothic Medium" pitchFamily="34" charset="0"/>
                <a:ea typeface="Franklin Gothic Medium" pitchFamily="34" charset="-122"/>
                <a:cs typeface="Franklin Gothic Medium" pitchFamily="34" charset="-120"/>
              </a:rPr>
              <a:t>LASERSLOTH</a:t>
            </a:r>
            <a:endParaRPr lang="en-US" sz="2500" dirty="0"/>
          </a:p>
          <a:p>
            <a:pPr marL="0" indent="0" algn="ctr">
              <a:buNone/>
            </a:pPr>
            <a:r>
              <a:rPr lang="en-US" sz="2500" b="1" dirty="0">
                <a:solidFill>
                  <a:srgbClr val="F6F1E7"/>
                </a:solidFill>
                <a:latin typeface="Franklin Gothic Medium" pitchFamily="34" charset="0"/>
                <a:ea typeface="Franklin Gothic Medium" pitchFamily="34" charset="-122"/>
                <a:cs typeface="Franklin Gothic Medium" pitchFamily="34" charset="-120"/>
              </a:rPr>
              <a:t>MEDIA</a:t>
            </a:r>
            <a:endParaRPr lang="en-US" sz="2500" dirty="0"/>
          </a:p>
        </p:txBody>
      </p:sp>
      <p:sp>
        <p:nvSpPr>
          <p:cNvPr id="19" name="Text 17"/>
          <p:cNvSpPr/>
          <p:nvPr/>
        </p:nvSpPr>
        <p:spPr>
          <a:xfrm>
            <a:off x="548640" y="5440680"/>
            <a:ext cx="2743200" cy="320040"/>
          </a:xfrm>
          <a:prstGeom prst="rect">
            <a:avLst/>
          </a:prstGeom>
          <a:noFill/>
          <a:ln/>
        </p:spPr>
        <p:txBody>
          <a:bodyPr wrap="square" lIns="0" tIns="0" rIns="0" bIns="0" rtlCol="0" anchor="ctr"/>
          <a:lstStyle/>
          <a:p>
            <a:pPr marL="0" indent="0" algn="ctr">
              <a:buNone/>
            </a:pPr>
            <a:r>
              <a:rPr lang="en-US" sz="1000" kern="0" spc="200" dirty="0">
                <a:solidFill>
                  <a:srgbClr val="E7D8BC"/>
                </a:solidFill>
                <a:latin typeface="Source Sans 3" pitchFamily="34" charset="0"/>
                <a:ea typeface="Source Sans 3" pitchFamily="34" charset="-122"/>
                <a:cs typeface="Source Sans 3" pitchFamily="34" charset="-120"/>
              </a:rPr>
              <a:t>PUBLISHING THAT GROWS IDEAS</a:t>
            </a:r>
            <a:endParaRPr lang="en-US" sz="1000" dirty="0"/>
          </a:p>
        </p:txBody>
      </p:sp>
      <p:sp>
        <p:nvSpPr>
          <p:cNvPr id="25" name="Slide Number Placeholder 0"/>
          <p:cNvSpPr>
            <a:spLocks noGrp="1"/>
          </p:cNvSpPr>
          <p:nvPr>
            <p:ph type="sldNum" sz="quarter" idx="4294967295"/>
          </p:nvPr>
        </p:nvSpPr>
        <p:spPr>
          <a:xfrm>
            <a:off x="530352" y="6473952"/>
            <a:ext cx="274320" cy="164592"/>
          </a:xfrm>
          <a:prstGeom prst="rect">
            <a:avLst/>
          </a:prstGeom>
          <a:extLst>
            <a:ext uri="{C572A759-6A51-4108-AA02-DFA0A04FC94B}">
              <ma14:wrappingTextBoxFlag xmlns="" xmlns:ma14="http://schemas.microsoft.com/office/mac/drawingml/2011/main" val="0"/>
            </a:ext>
          </a:extLst>
        </p:spPr>
        <p:txBody>
          <a:bodyPr/>
          <a:lstStyle>
            <a:lvl1pPr>
              <a:defRPr sz="900">
                <a:solidFill>
                  <a:srgbClr val="7A944F"/>
                </a:solidFill>
                <a:latin typeface="Source Sans 3"/>
                <a:ea typeface="Source Sans 3"/>
                <a:cs typeface="Source Sans 3"/>
              </a:defRPr>
            </a:lvl1pPr>
          </a:lstStyle>
          <a:p>
            <a:pPr algn="l"/>
            <a:fld id="{F7021451-1387-4CA6-816F-3879F97B5CBC}" type="slidenum">
              <a:rPr lang="en-US" b="0"/>
              <a:t>4</a:t>
            </a:fld>
            <a:endParaRPr lang="en-US"/>
          </a:p>
        </p:txBody>
      </p:sp>
      <p:pic>
        <p:nvPicPr>
          <p:cNvPr id="21" name="Picture 20">
            <a:extLst>
              <a:ext uri="{FF2B5EF4-FFF2-40B4-BE49-F238E27FC236}">
                <a16:creationId xmlns:a16="http://schemas.microsoft.com/office/drawing/2014/main" id="{6812D389-348B-B716-1EE6-F1D5D9ED311F}"/>
              </a:ext>
            </a:extLst>
          </p:cNvPr>
          <p:cNvPicPr>
            <a:picLocks noChangeAspect="1"/>
          </p:cNvPicPr>
          <p:nvPr/>
        </p:nvPicPr>
        <p:blipFill>
          <a:blip r:embed="rId3"/>
          <a:stretch>
            <a:fillRect/>
          </a:stretch>
        </p:blipFill>
        <p:spPr>
          <a:xfrm>
            <a:off x="170342" y="4398444"/>
            <a:ext cx="3454075" cy="1415726"/>
          </a:xfrm>
          <a:prstGeom prst="rect">
            <a:avLst/>
          </a:prstGeom>
        </p:spPr>
      </p:pic>
      <p:pic>
        <p:nvPicPr>
          <p:cNvPr id="3" name="Picture 2">
            <a:extLst>
              <a:ext uri="{FF2B5EF4-FFF2-40B4-BE49-F238E27FC236}">
                <a16:creationId xmlns:a16="http://schemas.microsoft.com/office/drawing/2014/main" id="{2E3B5D9E-C4DB-F438-9F53-76BFAEE778C4}"/>
              </a:ext>
            </a:extLst>
          </p:cNvPr>
          <p:cNvPicPr>
            <a:picLocks noChangeAspect="1"/>
          </p:cNvPicPr>
          <p:nvPr/>
        </p:nvPicPr>
        <p:blipFill>
          <a:blip r:embed="rId4"/>
          <a:stretch>
            <a:fillRect/>
          </a:stretch>
        </p:blipFill>
        <p:spPr>
          <a:xfrm>
            <a:off x="1007147" y="1978399"/>
            <a:ext cx="1851660" cy="185166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rot="19800000">
            <a:off x="502920" y="466344"/>
            <a:ext cx="566928" cy="310896"/>
          </a:xfrm>
          <a:prstGeom prst="arc">
            <a:avLst/>
          </a:prstGeom>
          <a:solidFill>
            <a:srgbClr val="F6F1E7">
              <a:alpha val="0"/>
            </a:srgbClr>
          </a:solidFill>
          <a:ln w="17780">
            <a:solidFill>
              <a:srgbClr val="B67A2E"/>
            </a:solidFill>
            <a:prstDash val="solid"/>
          </a:ln>
        </p:spPr>
        <p:txBody>
          <a:bodyPr/>
          <a:lstStyle/>
          <a:p>
            <a:endParaRPr lang="en-US"/>
          </a:p>
        </p:txBody>
      </p:sp>
      <p:sp>
        <p:nvSpPr>
          <p:cNvPr id="3" name="Shape 1"/>
          <p:cNvSpPr/>
          <p:nvPr/>
        </p:nvSpPr>
        <p:spPr>
          <a:xfrm rot="1500000">
            <a:off x="612648" y="393192"/>
            <a:ext cx="146304" cy="73152"/>
          </a:xfrm>
          <a:prstGeom prst="ellipse">
            <a:avLst/>
          </a:prstGeom>
          <a:solidFill>
            <a:srgbClr val="7A944F"/>
          </a:solidFill>
          <a:ln w="12700">
            <a:solidFill>
              <a:srgbClr val="7A944F"/>
            </a:solidFill>
            <a:prstDash val="solid"/>
          </a:ln>
        </p:spPr>
        <p:txBody>
          <a:bodyPr/>
          <a:lstStyle/>
          <a:p>
            <a:endParaRPr lang="en-US"/>
          </a:p>
        </p:txBody>
      </p:sp>
      <p:sp>
        <p:nvSpPr>
          <p:cNvPr id="4" name="Shape 2"/>
          <p:cNvSpPr/>
          <p:nvPr/>
        </p:nvSpPr>
        <p:spPr>
          <a:xfrm rot="-1200000">
            <a:off x="768096" y="347472"/>
            <a:ext cx="146304" cy="73152"/>
          </a:xfrm>
          <a:prstGeom prst="ellipse">
            <a:avLst/>
          </a:prstGeom>
          <a:solidFill>
            <a:srgbClr val="7A944F"/>
          </a:solidFill>
          <a:ln w="12700">
            <a:solidFill>
              <a:srgbClr val="7A944F"/>
            </a:solidFill>
            <a:prstDash val="solid"/>
          </a:ln>
        </p:spPr>
        <p:txBody>
          <a:bodyPr/>
          <a:lstStyle/>
          <a:p>
            <a:endParaRPr lang="en-US"/>
          </a:p>
        </p:txBody>
      </p:sp>
      <p:sp>
        <p:nvSpPr>
          <p:cNvPr id="5" name="Shape 3"/>
          <p:cNvSpPr/>
          <p:nvPr/>
        </p:nvSpPr>
        <p:spPr>
          <a:xfrm rot="1440000">
            <a:off x="896112" y="420624"/>
            <a:ext cx="146304" cy="73152"/>
          </a:xfrm>
          <a:prstGeom prst="ellipse">
            <a:avLst/>
          </a:prstGeom>
          <a:solidFill>
            <a:srgbClr val="7A944F"/>
          </a:solidFill>
          <a:ln w="12700">
            <a:solidFill>
              <a:srgbClr val="7A944F"/>
            </a:solidFill>
            <a:prstDash val="solid"/>
          </a:ln>
        </p:spPr>
        <p:txBody>
          <a:bodyPr/>
          <a:lstStyle/>
          <a:p>
            <a:endParaRPr lang="en-US"/>
          </a:p>
        </p:txBody>
      </p:sp>
      <p:sp>
        <p:nvSpPr>
          <p:cNvPr id="6" name="Shape 4"/>
          <p:cNvSpPr/>
          <p:nvPr/>
        </p:nvSpPr>
        <p:spPr>
          <a:xfrm rot="1500000">
            <a:off x="722376" y="512064"/>
            <a:ext cx="146304" cy="73152"/>
          </a:xfrm>
          <a:prstGeom prst="ellipse">
            <a:avLst/>
          </a:prstGeom>
          <a:solidFill>
            <a:srgbClr val="7A944F"/>
          </a:solidFill>
          <a:ln w="12700">
            <a:solidFill>
              <a:srgbClr val="7A944F"/>
            </a:solidFill>
            <a:prstDash val="solid"/>
          </a:ln>
        </p:spPr>
        <p:txBody>
          <a:bodyPr/>
          <a:lstStyle/>
          <a:p>
            <a:endParaRPr lang="en-US"/>
          </a:p>
        </p:txBody>
      </p:sp>
      <p:sp>
        <p:nvSpPr>
          <p:cNvPr id="7" name="Text 5"/>
          <p:cNvSpPr/>
          <p:nvPr/>
        </p:nvSpPr>
        <p:spPr>
          <a:xfrm>
            <a:off x="1188720" y="310896"/>
            <a:ext cx="10332720" cy="411480"/>
          </a:xfrm>
          <a:prstGeom prst="rect">
            <a:avLst/>
          </a:prstGeom>
          <a:noFill/>
          <a:ln/>
        </p:spPr>
        <p:txBody>
          <a:bodyPr wrap="square" lIns="0" tIns="0" rIns="0" bIns="0" rtlCol="0" anchor="ctr"/>
          <a:lstStyle/>
          <a:p>
            <a:pPr marL="0" indent="0">
              <a:buNone/>
            </a:pPr>
            <a:r>
              <a:rPr lang="en-US" sz="2800" b="1" dirty="0">
                <a:solidFill>
                  <a:srgbClr val="2F5E3E"/>
                </a:solidFill>
                <a:latin typeface="Franklin Gothic Medium" pitchFamily="34" charset="0"/>
                <a:ea typeface="Franklin Gothic Medium" pitchFamily="34" charset="-122"/>
                <a:cs typeface="Franklin Gothic Medium" pitchFamily="34" charset="-120"/>
              </a:rPr>
              <a:t>The central shift</a:t>
            </a:r>
            <a:endParaRPr lang="en-US" sz="2800" dirty="0"/>
          </a:p>
        </p:txBody>
      </p:sp>
      <p:sp>
        <p:nvSpPr>
          <p:cNvPr id="8" name="Text 6"/>
          <p:cNvSpPr/>
          <p:nvPr/>
        </p:nvSpPr>
        <p:spPr>
          <a:xfrm>
            <a:off x="1207008" y="749808"/>
            <a:ext cx="10241280" cy="256032"/>
          </a:xfrm>
          <a:prstGeom prst="rect">
            <a:avLst/>
          </a:prstGeom>
          <a:noFill/>
          <a:ln/>
        </p:spPr>
        <p:txBody>
          <a:bodyPr wrap="square" lIns="0" tIns="0" rIns="0" bIns="0" rtlCol="0" anchor="ctr"/>
          <a:lstStyle/>
          <a:p>
            <a:pPr marL="0" indent="0">
              <a:buNone/>
            </a:pPr>
            <a:r>
              <a:rPr lang="en-US" sz="1300" dirty="0">
                <a:solidFill>
                  <a:srgbClr val="6C6C67"/>
                </a:solidFill>
                <a:latin typeface="Source Sans 3" pitchFamily="34" charset="0"/>
                <a:ea typeface="Source Sans 3" pitchFamily="34" charset="-122"/>
                <a:cs typeface="Source Sans 3" pitchFamily="34" charset="-120"/>
              </a:rPr>
              <a:t>AI should reveal student thinking, not hide it behind polished output.</a:t>
            </a:r>
            <a:endParaRPr lang="en-US" sz="1300" dirty="0"/>
          </a:p>
        </p:txBody>
      </p:sp>
      <p:sp>
        <p:nvSpPr>
          <p:cNvPr id="12" name="Shape 10"/>
          <p:cNvSpPr/>
          <p:nvPr/>
        </p:nvSpPr>
        <p:spPr>
          <a:xfrm>
            <a:off x="868680" y="1325880"/>
            <a:ext cx="10424160" cy="1234440"/>
          </a:xfrm>
          <a:prstGeom prst="roundRect">
            <a:avLst/>
          </a:prstGeom>
          <a:solidFill>
            <a:srgbClr val="E8EEE8"/>
          </a:solidFill>
          <a:ln w="15240">
            <a:solidFill>
              <a:srgbClr val="2F5E3E"/>
            </a:solidFill>
            <a:prstDash val="solid"/>
          </a:ln>
        </p:spPr>
        <p:txBody>
          <a:bodyPr/>
          <a:lstStyle/>
          <a:p>
            <a:endParaRPr lang="en-US"/>
          </a:p>
        </p:txBody>
      </p:sp>
      <p:sp>
        <p:nvSpPr>
          <p:cNvPr id="13" name="Text 11"/>
          <p:cNvSpPr/>
          <p:nvPr/>
        </p:nvSpPr>
        <p:spPr>
          <a:xfrm>
            <a:off x="1234440" y="1664208"/>
            <a:ext cx="9692640" cy="594360"/>
          </a:xfrm>
          <a:prstGeom prst="rect">
            <a:avLst/>
          </a:prstGeom>
          <a:noFill/>
          <a:ln/>
        </p:spPr>
        <p:txBody>
          <a:bodyPr wrap="square" lIns="0" tIns="0" rIns="0" bIns="0" rtlCol="0" anchor="ctr"/>
          <a:lstStyle/>
          <a:p>
            <a:pPr marL="0" indent="0" algn="ctr">
              <a:buNone/>
            </a:pPr>
            <a:r>
              <a:rPr lang="en-US" sz="2500" b="1" dirty="0">
                <a:solidFill>
                  <a:srgbClr val="2B2B2B"/>
                </a:solidFill>
                <a:latin typeface="Franklin Gothic Medium" pitchFamily="34" charset="0"/>
                <a:ea typeface="Franklin Gothic Medium" pitchFamily="34" charset="-122"/>
                <a:cs typeface="Franklin Gothic Medium" pitchFamily="34" charset="-120"/>
              </a:rPr>
              <a:t>A finished product proves something was produced.</a:t>
            </a:r>
            <a:endParaRPr lang="en-US" sz="2500" dirty="0"/>
          </a:p>
          <a:p>
            <a:pPr marL="0" indent="0" algn="ctr">
              <a:buNone/>
            </a:pPr>
            <a:r>
              <a:rPr lang="en-US" sz="2500" b="1" dirty="0">
                <a:solidFill>
                  <a:srgbClr val="2B2B2B"/>
                </a:solidFill>
                <a:latin typeface="Franklin Gothic Medium" pitchFamily="34" charset="0"/>
                <a:ea typeface="Franklin Gothic Medium" pitchFamily="34" charset="-122"/>
                <a:cs typeface="Franklin Gothic Medium" pitchFamily="34" charset="-120"/>
              </a:rPr>
              <a:t>A thoughtful process shows who made decisions and why.</a:t>
            </a:r>
            <a:endParaRPr lang="en-US" sz="2500" dirty="0"/>
          </a:p>
        </p:txBody>
      </p:sp>
      <p:sp>
        <p:nvSpPr>
          <p:cNvPr id="14" name="Shape 12"/>
          <p:cNvSpPr/>
          <p:nvPr/>
        </p:nvSpPr>
        <p:spPr>
          <a:xfrm>
            <a:off x="868680" y="2926080"/>
            <a:ext cx="3246120" cy="2148840"/>
          </a:xfrm>
          <a:prstGeom prst="roundRect">
            <a:avLst>
              <a:gd name="adj" fmla="val 3404"/>
            </a:avLst>
          </a:prstGeom>
          <a:solidFill>
            <a:srgbClr val="FFFDFC"/>
          </a:solidFill>
          <a:ln w="15240">
            <a:solidFill>
              <a:srgbClr val="2F5E3E"/>
            </a:solidFill>
            <a:prstDash val="solid"/>
          </a:ln>
        </p:spPr>
        <p:txBody>
          <a:bodyPr/>
          <a:lstStyle/>
          <a:p>
            <a:endParaRPr lang="en-US"/>
          </a:p>
        </p:txBody>
      </p:sp>
      <p:sp>
        <p:nvSpPr>
          <p:cNvPr id="15" name="Text 13"/>
          <p:cNvSpPr/>
          <p:nvPr/>
        </p:nvSpPr>
        <p:spPr>
          <a:xfrm>
            <a:off x="1051560" y="3063240"/>
            <a:ext cx="2880360" cy="274320"/>
          </a:xfrm>
          <a:prstGeom prst="rect">
            <a:avLst/>
          </a:prstGeom>
          <a:noFill/>
          <a:ln/>
        </p:spPr>
        <p:txBody>
          <a:bodyPr wrap="square" lIns="0" tIns="0" rIns="0" bIns="0" rtlCol="0" anchor="ctr"/>
          <a:lstStyle/>
          <a:p>
            <a:pPr marL="0" indent="0">
              <a:buNone/>
            </a:pPr>
            <a:r>
              <a:rPr lang="en-US" sz="1700" b="1" dirty="0">
                <a:solidFill>
                  <a:srgbClr val="2F5E3E"/>
                </a:solidFill>
                <a:latin typeface="Franklin Gothic Medium" pitchFamily="34" charset="0"/>
                <a:ea typeface="Franklin Gothic Medium" pitchFamily="34" charset="-122"/>
                <a:cs typeface="Franklin Gothic Medium" pitchFamily="34" charset="-120"/>
              </a:rPr>
              <a:t>Reveal</a:t>
            </a:r>
            <a:endParaRPr lang="en-US" sz="1700" dirty="0"/>
          </a:p>
        </p:txBody>
      </p:sp>
      <p:sp>
        <p:nvSpPr>
          <p:cNvPr id="16" name="Text 14"/>
          <p:cNvSpPr/>
          <p:nvPr/>
        </p:nvSpPr>
        <p:spPr>
          <a:xfrm>
            <a:off x="1051560" y="3438144"/>
            <a:ext cx="2880360" cy="1490472"/>
          </a:xfrm>
          <a:prstGeom prst="rect">
            <a:avLst/>
          </a:prstGeom>
          <a:noFill/>
          <a:ln/>
        </p:spPr>
        <p:txBody>
          <a:bodyPr wrap="square" lIns="254" tIns="254" rIns="254" bIns="254" rtlCol="0" anchor="t">
            <a:normAutofit/>
          </a:bodyPr>
          <a:lstStyle/>
          <a:p>
            <a:pPr marL="0" indent="0">
              <a:buNone/>
            </a:pPr>
            <a:r>
              <a:rPr lang="en-US" sz="1500" dirty="0">
                <a:solidFill>
                  <a:srgbClr val="2B2B2B"/>
                </a:solidFill>
                <a:latin typeface="Source Sans 3" pitchFamily="34" charset="0"/>
                <a:ea typeface="Source Sans 3" pitchFamily="34" charset="-122"/>
                <a:cs typeface="Source Sans 3" pitchFamily="34" charset="-120"/>
              </a:rPr>
              <a:t>Student decisions, process, and learning</a:t>
            </a:r>
            <a:endParaRPr lang="en-US" sz="1500" dirty="0"/>
          </a:p>
        </p:txBody>
      </p:sp>
      <p:sp>
        <p:nvSpPr>
          <p:cNvPr id="17" name="Shape 15"/>
          <p:cNvSpPr/>
          <p:nvPr/>
        </p:nvSpPr>
        <p:spPr>
          <a:xfrm>
            <a:off x="4462272" y="2926080"/>
            <a:ext cx="3246120" cy="2148840"/>
          </a:xfrm>
          <a:prstGeom prst="roundRect">
            <a:avLst>
              <a:gd name="adj" fmla="val 3404"/>
            </a:avLst>
          </a:prstGeom>
          <a:solidFill>
            <a:srgbClr val="FFFDFC"/>
          </a:solidFill>
          <a:ln w="15240">
            <a:solidFill>
              <a:srgbClr val="7A944F"/>
            </a:solidFill>
            <a:prstDash val="solid"/>
          </a:ln>
        </p:spPr>
        <p:txBody>
          <a:bodyPr/>
          <a:lstStyle/>
          <a:p>
            <a:endParaRPr lang="en-US"/>
          </a:p>
        </p:txBody>
      </p:sp>
      <p:sp>
        <p:nvSpPr>
          <p:cNvPr id="18" name="Text 16"/>
          <p:cNvSpPr/>
          <p:nvPr/>
        </p:nvSpPr>
        <p:spPr>
          <a:xfrm>
            <a:off x="4645152" y="3063240"/>
            <a:ext cx="2880360" cy="274320"/>
          </a:xfrm>
          <a:prstGeom prst="rect">
            <a:avLst/>
          </a:prstGeom>
          <a:noFill/>
          <a:ln/>
        </p:spPr>
        <p:txBody>
          <a:bodyPr wrap="square" lIns="0" tIns="0" rIns="0" bIns="0" rtlCol="0" anchor="ctr"/>
          <a:lstStyle/>
          <a:p>
            <a:pPr marL="0" indent="0">
              <a:buNone/>
            </a:pPr>
            <a:r>
              <a:rPr lang="en-US" sz="1700" b="1" dirty="0">
                <a:solidFill>
                  <a:srgbClr val="7A944F"/>
                </a:solidFill>
                <a:latin typeface="Franklin Gothic Medium" pitchFamily="34" charset="0"/>
                <a:ea typeface="Franklin Gothic Medium" pitchFamily="34" charset="-122"/>
                <a:cs typeface="Franklin Gothic Medium" pitchFamily="34" charset="-120"/>
              </a:rPr>
              <a:t>Build</a:t>
            </a:r>
            <a:endParaRPr lang="en-US" sz="1700" dirty="0"/>
          </a:p>
        </p:txBody>
      </p:sp>
      <p:sp>
        <p:nvSpPr>
          <p:cNvPr id="19" name="Text 17"/>
          <p:cNvSpPr/>
          <p:nvPr/>
        </p:nvSpPr>
        <p:spPr>
          <a:xfrm>
            <a:off x="4645152" y="3438144"/>
            <a:ext cx="2880360" cy="1490472"/>
          </a:xfrm>
          <a:prstGeom prst="rect">
            <a:avLst/>
          </a:prstGeom>
          <a:noFill/>
          <a:ln/>
        </p:spPr>
        <p:txBody>
          <a:bodyPr wrap="square" lIns="254" tIns="254" rIns="254" bIns="254" rtlCol="0" anchor="t">
            <a:normAutofit/>
          </a:bodyPr>
          <a:lstStyle/>
          <a:p>
            <a:pPr marL="0" indent="0">
              <a:buNone/>
            </a:pPr>
            <a:r>
              <a:rPr lang="en-US" sz="1500" dirty="0">
                <a:solidFill>
                  <a:srgbClr val="2B2B2B"/>
                </a:solidFill>
                <a:latin typeface="Source Sans 3" pitchFamily="34" charset="0"/>
                <a:ea typeface="Source Sans 3" pitchFamily="34" charset="-122"/>
                <a:cs typeface="Source Sans 3" pitchFamily="34" charset="-120"/>
              </a:rPr>
              <a:t>Prompts that probe, clarify, and preserve ownership</a:t>
            </a:r>
            <a:endParaRPr lang="en-US" sz="1500" dirty="0"/>
          </a:p>
        </p:txBody>
      </p:sp>
      <p:sp>
        <p:nvSpPr>
          <p:cNvPr id="20" name="Shape 18"/>
          <p:cNvSpPr/>
          <p:nvPr/>
        </p:nvSpPr>
        <p:spPr>
          <a:xfrm>
            <a:off x="8046720" y="2926080"/>
            <a:ext cx="3246120" cy="2148840"/>
          </a:xfrm>
          <a:prstGeom prst="roundRect">
            <a:avLst>
              <a:gd name="adj" fmla="val 3404"/>
            </a:avLst>
          </a:prstGeom>
          <a:solidFill>
            <a:srgbClr val="FFFDFC"/>
          </a:solidFill>
          <a:ln w="15240">
            <a:solidFill>
              <a:srgbClr val="B67A2E"/>
            </a:solidFill>
            <a:prstDash val="solid"/>
          </a:ln>
        </p:spPr>
        <p:txBody>
          <a:bodyPr/>
          <a:lstStyle/>
          <a:p>
            <a:endParaRPr lang="en-US"/>
          </a:p>
        </p:txBody>
      </p:sp>
      <p:sp>
        <p:nvSpPr>
          <p:cNvPr id="21" name="Text 19"/>
          <p:cNvSpPr/>
          <p:nvPr/>
        </p:nvSpPr>
        <p:spPr>
          <a:xfrm>
            <a:off x="8229600" y="3063240"/>
            <a:ext cx="2880360" cy="274320"/>
          </a:xfrm>
          <a:prstGeom prst="rect">
            <a:avLst/>
          </a:prstGeom>
          <a:noFill/>
          <a:ln/>
        </p:spPr>
        <p:txBody>
          <a:bodyPr wrap="square" lIns="0" tIns="0" rIns="0" bIns="0" rtlCol="0" anchor="ctr"/>
          <a:lstStyle/>
          <a:p>
            <a:pPr marL="0" indent="0">
              <a:buNone/>
            </a:pPr>
            <a:r>
              <a:rPr lang="en-US" sz="1700" b="1" dirty="0">
                <a:solidFill>
                  <a:srgbClr val="B67A2E"/>
                </a:solidFill>
                <a:latin typeface="Franklin Gothic Medium" pitchFamily="34" charset="0"/>
                <a:ea typeface="Franklin Gothic Medium" pitchFamily="34" charset="-122"/>
                <a:cs typeface="Franklin Gothic Medium" pitchFamily="34" charset="-120"/>
              </a:rPr>
              <a:t>Collect</a:t>
            </a:r>
            <a:endParaRPr lang="en-US" sz="1700" dirty="0"/>
          </a:p>
        </p:txBody>
      </p:sp>
      <p:sp>
        <p:nvSpPr>
          <p:cNvPr id="22" name="Text 20"/>
          <p:cNvSpPr/>
          <p:nvPr/>
        </p:nvSpPr>
        <p:spPr>
          <a:xfrm>
            <a:off x="8229600" y="3438144"/>
            <a:ext cx="2880360" cy="1490472"/>
          </a:xfrm>
          <a:prstGeom prst="rect">
            <a:avLst/>
          </a:prstGeom>
          <a:noFill/>
          <a:ln/>
        </p:spPr>
        <p:txBody>
          <a:bodyPr wrap="square" lIns="254" tIns="254" rIns="254" bIns="254" rtlCol="0" anchor="t">
            <a:normAutofit/>
          </a:bodyPr>
          <a:lstStyle/>
          <a:p>
            <a:pPr marL="0" indent="0">
              <a:buNone/>
            </a:pPr>
            <a:r>
              <a:rPr lang="en-US" sz="1500" dirty="0">
                <a:solidFill>
                  <a:srgbClr val="2B2B2B"/>
                </a:solidFill>
                <a:latin typeface="Source Sans 3" pitchFamily="34" charset="0"/>
                <a:ea typeface="Source Sans 3" pitchFamily="34" charset="-122"/>
                <a:cs typeface="Source Sans 3" pitchFamily="34" charset="-120"/>
              </a:rPr>
              <a:t>Evidence without a separate paperwork system</a:t>
            </a:r>
            <a:endParaRPr lang="en-US" sz="1500" dirty="0"/>
          </a:p>
        </p:txBody>
      </p:sp>
      <p:sp>
        <p:nvSpPr>
          <p:cNvPr id="23" name="Text 21"/>
          <p:cNvSpPr/>
          <p:nvPr/>
        </p:nvSpPr>
        <p:spPr>
          <a:xfrm>
            <a:off x="1920240" y="5532120"/>
            <a:ext cx="8366760" cy="384048"/>
          </a:xfrm>
          <a:prstGeom prst="rect">
            <a:avLst/>
          </a:prstGeom>
          <a:noFill/>
          <a:ln/>
        </p:spPr>
        <p:txBody>
          <a:bodyPr wrap="square" lIns="0" tIns="0" rIns="0" bIns="0" rtlCol="0" anchor="ctr"/>
          <a:lstStyle/>
          <a:p>
            <a:pPr marL="0" indent="0" algn="ctr">
              <a:buNone/>
            </a:pPr>
            <a:r>
              <a:rPr lang="en-US" sz="2000" i="1" dirty="0">
                <a:solidFill>
                  <a:srgbClr val="2F5E3E"/>
                </a:solidFill>
                <a:latin typeface="Source Sans 3" pitchFamily="34" charset="0"/>
                <a:ea typeface="Source Sans 3" pitchFamily="34" charset="-122"/>
                <a:cs typeface="Source Sans 3" pitchFamily="34" charset="-120"/>
              </a:rPr>
              <a:t>The final product no longer stands as our only evidence.</a:t>
            </a:r>
            <a:endParaRPr lang="en-US" sz="2000" dirty="0"/>
          </a:p>
        </p:txBody>
      </p:sp>
      <p:sp>
        <p:nvSpPr>
          <p:cNvPr id="25" name="Slide Number Placeholder 0"/>
          <p:cNvSpPr>
            <a:spLocks noGrp="1"/>
          </p:cNvSpPr>
          <p:nvPr>
            <p:ph type="sldNum" sz="quarter" idx="4294967295"/>
          </p:nvPr>
        </p:nvSpPr>
        <p:spPr>
          <a:xfrm>
            <a:off x="530352" y="6473952"/>
            <a:ext cx="274320" cy="164592"/>
          </a:xfrm>
          <a:prstGeom prst="rect">
            <a:avLst/>
          </a:prstGeom>
          <a:extLst>
            <a:ext uri="{C572A759-6A51-4108-AA02-DFA0A04FC94B}">
              <ma14:wrappingTextBoxFlag xmlns="" xmlns:ma14="http://schemas.microsoft.com/office/mac/drawingml/2011/main" val="0"/>
            </a:ext>
          </a:extLst>
        </p:spPr>
        <p:txBody>
          <a:bodyPr/>
          <a:lstStyle>
            <a:lvl1pPr>
              <a:defRPr sz="900">
                <a:solidFill>
                  <a:srgbClr val="7A944F"/>
                </a:solidFill>
                <a:latin typeface="Source Sans 3"/>
                <a:ea typeface="Source Sans 3"/>
                <a:cs typeface="Source Sans 3"/>
              </a:defRPr>
            </a:lvl1pPr>
          </a:lstStyle>
          <a:p>
            <a:pPr algn="l"/>
            <a:fld id="{F7021451-1387-4CA6-816F-3879F97B5CBC}" type="slidenum">
              <a:rPr lang="en-US" b="0"/>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rot="19800000">
            <a:off x="502920" y="466344"/>
            <a:ext cx="566928" cy="310896"/>
          </a:xfrm>
          <a:prstGeom prst="arc">
            <a:avLst/>
          </a:prstGeom>
          <a:solidFill>
            <a:srgbClr val="F6F1E7">
              <a:alpha val="0"/>
            </a:srgbClr>
          </a:solidFill>
          <a:ln w="17780">
            <a:solidFill>
              <a:srgbClr val="B67A2E"/>
            </a:solidFill>
            <a:prstDash val="solid"/>
          </a:ln>
        </p:spPr>
        <p:txBody>
          <a:bodyPr/>
          <a:lstStyle/>
          <a:p>
            <a:endParaRPr lang="en-US"/>
          </a:p>
        </p:txBody>
      </p:sp>
      <p:sp>
        <p:nvSpPr>
          <p:cNvPr id="3" name="Shape 1"/>
          <p:cNvSpPr/>
          <p:nvPr/>
        </p:nvSpPr>
        <p:spPr>
          <a:xfrm rot="1500000">
            <a:off x="612648" y="393192"/>
            <a:ext cx="146304" cy="73152"/>
          </a:xfrm>
          <a:prstGeom prst="ellipse">
            <a:avLst/>
          </a:prstGeom>
          <a:solidFill>
            <a:srgbClr val="7A944F"/>
          </a:solidFill>
          <a:ln w="12700">
            <a:solidFill>
              <a:srgbClr val="7A944F"/>
            </a:solidFill>
            <a:prstDash val="solid"/>
          </a:ln>
        </p:spPr>
        <p:txBody>
          <a:bodyPr/>
          <a:lstStyle/>
          <a:p>
            <a:endParaRPr lang="en-US"/>
          </a:p>
        </p:txBody>
      </p:sp>
      <p:sp>
        <p:nvSpPr>
          <p:cNvPr id="4" name="Shape 2"/>
          <p:cNvSpPr/>
          <p:nvPr/>
        </p:nvSpPr>
        <p:spPr>
          <a:xfrm rot="-1200000">
            <a:off x="768096" y="347472"/>
            <a:ext cx="146304" cy="73152"/>
          </a:xfrm>
          <a:prstGeom prst="ellipse">
            <a:avLst/>
          </a:prstGeom>
          <a:solidFill>
            <a:srgbClr val="7A944F"/>
          </a:solidFill>
          <a:ln w="12700">
            <a:solidFill>
              <a:srgbClr val="7A944F"/>
            </a:solidFill>
            <a:prstDash val="solid"/>
          </a:ln>
        </p:spPr>
        <p:txBody>
          <a:bodyPr/>
          <a:lstStyle/>
          <a:p>
            <a:endParaRPr lang="en-US"/>
          </a:p>
        </p:txBody>
      </p:sp>
      <p:sp>
        <p:nvSpPr>
          <p:cNvPr id="5" name="Shape 3"/>
          <p:cNvSpPr/>
          <p:nvPr/>
        </p:nvSpPr>
        <p:spPr>
          <a:xfrm rot="1440000">
            <a:off x="896112" y="420624"/>
            <a:ext cx="146304" cy="73152"/>
          </a:xfrm>
          <a:prstGeom prst="ellipse">
            <a:avLst/>
          </a:prstGeom>
          <a:solidFill>
            <a:srgbClr val="7A944F"/>
          </a:solidFill>
          <a:ln w="12700">
            <a:solidFill>
              <a:srgbClr val="7A944F"/>
            </a:solidFill>
            <a:prstDash val="solid"/>
          </a:ln>
        </p:spPr>
        <p:txBody>
          <a:bodyPr/>
          <a:lstStyle/>
          <a:p>
            <a:endParaRPr lang="en-US"/>
          </a:p>
        </p:txBody>
      </p:sp>
      <p:sp>
        <p:nvSpPr>
          <p:cNvPr id="6" name="Shape 4"/>
          <p:cNvSpPr/>
          <p:nvPr/>
        </p:nvSpPr>
        <p:spPr>
          <a:xfrm rot="1500000">
            <a:off x="722376" y="512064"/>
            <a:ext cx="146304" cy="73152"/>
          </a:xfrm>
          <a:prstGeom prst="ellipse">
            <a:avLst/>
          </a:prstGeom>
          <a:solidFill>
            <a:srgbClr val="7A944F"/>
          </a:solidFill>
          <a:ln w="12700">
            <a:solidFill>
              <a:srgbClr val="7A944F"/>
            </a:solidFill>
            <a:prstDash val="solid"/>
          </a:ln>
        </p:spPr>
        <p:txBody>
          <a:bodyPr/>
          <a:lstStyle/>
          <a:p>
            <a:endParaRPr lang="en-US"/>
          </a:p>
        </p:txBody>
      </p:sp>
      <p:sp>
        <p:nvSpPr>
          <p:cNvPr id="7" name="Text 5"/>
          <p:cNvSpPr/>
          <p:nvPr/>
        </p:nvSpPr>
        <p:spPr>
          <a:xfrm>
            <a:off x="1188720" y="310896"/>
            <a:ext cx="10332720" cy="411480"/>
          </a:xfrm>
          <a:prstGeom prst="rect">
            <a:avLst/>
          </a:prstGeom>
          <a:noFill/>
          <a:ln/>
        </p:spPr>
        <p:txBody>
          <a:bodyPr wrap="square" lIns="0" tIns="0" rIns="0" bIns="0" rtlCol="0" anchor="ctr"/>
          <a:lstStyle/>
          <a:p>
            <a:pPr marL="0" indent="0">
              <a:buNone/>
            </a:pPr>
            <a:r>
              <a:rPr lang="en-US" sz="2800" b="1" dirty="0">
                <a:solidFill>
                  <a:srgbClr val="2F5E3E"/>
                </a:solidFill>
                <a:latin typeface="Franklin Gothic Medium" pitchFamily="34" charset="0"/>
                <a:ea typeface="Franklin Gothic Medium" pitchFamily="34" charset="-122"/>
                <a:cs typeface="Franklin Gothic Medium" pitchFamily="34" charset="-120"/>
              </a:rPr>
              <a:t>Answer tool vs. thinking partner</a:t>
            </a:r>
            <a:endParaRPr lang="en-US" sz="2800" dirty="0"/>
          </a:p>
        </p:txBody>
      </p:sp>
      <p:sp>
        <p:nvSpPr>
          <p:cNvPr id="8" name="Text 6"/>
          <p:cNvSpPr/>
          <p:nvPr/>
        </p:nvSpPr>
        <p:spPr>
          <a:xfrm>
            <a:off x="1207008" y="749808"/>
            <a:ext cx="10241280" cy="256032"/>
          </a:xfrm>
          <a:prstGeom prst="rect">
            <a:avLst/>
          </a:prstGeom>
          <a:noFill/>
          <a:ln/>
        </p:spPr>
        <p:txBody>
          <a:bodyPr wrap="square" lIns="0" tIns="0" rIns="0" bIns="0" rtlCol="0" anchor="ctr"/>
          <a:lstStyle/>
          <a:p>
            <a:pPr marL="0" indent="0">
              <a:buNone/>
            </a:pPr>
            <a:r>
              <a:rPr lang="en-US" sz="1300" dirty="0">
                <a:solidFill>
                  <a:srgbClr val="6C6C67"/>
                </a:solidFill>
                <a:latin typeface="Source Sans 3" pitchFamily="34" charset="0"/>
                <a:ea typeface="Source Sans 3" pitchFamily="34" charset="-122"/>
                <a:cs typeface="Source Sans 3" pitchFamily="34" charset="-120"/>
              </a:rPr>
              <a:t>The role we assign AI changes the evidence we get.</a:t>
            </a:r>
            <a:endParaRPr lang="en-US" sz="1300" dirty="0"/>
          </a:p>
        </p:txBody>
      </p:sp>
      <p:sp>
        <p:nvSpPr>
          <p:cNvPr id="12" name="Shape 10"/>
          <p:cNvSpPr/>
          <p:nvPr/>
        </p:nvSpPr>
        <p:spPr>
          <a:xfrm>
            <a:off x="822960" y="1325880"/>
            <a:ext cx="5074920" cy="4251960"/>
          </a:xfrm>
          <a:prstGeom prst="roundRect">
            <a:avLst>
              <a:gd name="adj" fmla="val 1720"/>
            </a:avLst>
          </a:prstGeom>
          <a:solidFill>
            <a:srgbClr val="FFF9F1"/>
          </a:solidFill>
          <a:ln w="15240">
            <a:solidFill>
              <a:srgbClr val="B67A2E"/>
            </a:solidFill>
            <a:prstDash val="solid"/>
          </a:ln>
        </p:spPr>
        <p:txBody>
          <a:bodyPr/>
          <a:lstStyle/>
          <a:p>
            <a:endParaRPr lang="en-US"/>
          </a:p>
        </p:txBody>
      </p:sp>
      <p:sp>
        <p:nvSpPr>
          <p:cNvPr id="13" name="Text 11"/>
          <p:cNvSpPr/>
          <p:nvPr/>
        </p:nvSpPr>
        <p:spPr>
          <a:xfrm>
            <a:off x="1005840" y="1463040"/>
            <a:ext cx="4709160" cy="274320"/>
          </a:xfrm>
          <a:prstGeom prst="rect">
            <a:avLst/>
          </a:prstGeom>
          <a:noFill/>
          <a:ln/>
        </p:spPr>
        <p:txBody>
          <a:bodyPr wrap="square" lIns="0" tIns="0" rIns="0" bIns="0" rtlCol="0" anchor="ctr"/>
          <a:lstStyle/>
          <a:p>
            <a:pPr marL="0" indent="0">
              <a:buNone/>
            </a:pPr>
            <a:r>
              <a:rPr lang="en-US" sz="1700" b="1" dirty="0">
                <a:solidFill>
                  <a:srgbClr val="B67A2E"/>
                </a:solidFill>
                <a:latin typeface="Franklin Gothic Medium" pitchFamily="34" charset="0"/>
                <a:ea typeface="Franklin Gothic Medium" pitchFamily="34" charset="-122"/>
                <a:cs typeface="Franklin Gothic Medium" pitchFamily="34" charset="-120"/>
              </a:rPr>
              <a:t>ANSWER TOOL</a:t>
            </a:r>
            <a:endParaRPr lang="en-US" sz="1700" dirty="0"/>
          </a:p>
        </p:txBody>
      </p:sp>
      <p:sp>
        <p:nvSpPr>
          <p:cNvPr id="14" name="Text 12"/>
          <p:cNvSpPr/>
          <p:nvPr/>
        </p:nvSpPr>
        <p:spPr>
          <a:xfrm>
            <a:off x="1005840" y="1837944"/>
            <a:ext cx="4709160" cy="3593592"/>
          </a:xfrm>
          <a:prstGeom prst="rect">
            <a:avLst/>
          </a:prstGeom>
          <a:noFill/>
          <a:ln/>
        </p:spPr>
        <p:txBody>
          <a:bodyPr wrap="square" lIns="254" tIns="254" rIns="254" bIns="254" rtlCol="0" anchor="t">
            <a:normAutofit/>
          </a:bodyPr>
          <a:lstStyle/>
          <a:p>
            <a:pPr marL="0" indent="0">
              <a:buNone/>
            </a:pPr>
            <a:r>
              <a:rPr lang="en-US" sz="1500" dirty="0">
                <a:solidFill>
                  <a:srgbClr val="2B2B2B"/>
                </a:solidFill>
                <a:latin typeface="Source Sans 3" pitchFamily="34" charset="0"/>
                <a:ea typeface="Source Sans 3" pitchFamily="34" charset="-122"/>
                <a:cs typeface="Source Sans 3" pitchFamily="34" charset="-120"/>
              </a:rPr>
              <a:t>Produces something for the student.</a:t>
            </a:r>
            <a:endParaRPr lang="en-US" sz="1500" dirty="0"/>
          </a:p>
          <a:p>
            <a:pPr marL="0" indent="0">
              <a:buNone/>
            </a:pPr>
            <a:endParaRPr lang="en-US" sz="1500" dirty="0"/>
          </a:p>
          <a:p>
            <a:pPr marL="0" indent="0">
              <a:buNone/>
            </a:pPr>
            <a:r>
              <a:rPr lang="en-US" sz="1500" dirty="0">
                <a:solidFill>
                  <a:srgbClr val="2B2B2B"/>
                </a:solidFill>
                <a:latin typeface="Source Sans 3" pitchFamily="34" charset="0"/>
                <a:ea typeface="Source Sans 3" pitchFamily="34" charset="-122"/>
                <a:cs typeface="Source Sans 3" pitchFamily="34" charset="-120"/>
              </a:rPr>
              <a:t>Accepts vague details.</a:t>
            </a:r>
            <a:endParaRPr lang="en-US" sz="1500" dirty="0"/>
          </a:p>
          <a:p>
            <a:pPr marL="0" indent="0">
              <a:buNone/>
            </a:pPr>
            <a:endParaRPr lang="en-US" sz="1500" dirty="0"/>
          </a:p>
          <a:p>
            <a:pPr marL="0" indent="0">
              <a:buNone/>
            </a:pPr>
            <a:r>
              <a:rPr lang="en-US" sz="1500" dirty="0">
                <a:solidFill>
                  <a:srgbClr val="2B2B2B"/>
                </a:solidFill>
                <a:latin typeface="Source Sans 3" pitchFamily="34" charset="0"/>
                <a:ea typeface="Source Sans 3" pitchFamily="34" charset="-122"/>
                <a:cs typeface="Source Sans 3" pitchFamily="34" charset="-120"/>
              </a:rPr>
              <a:t>Moves quickly toward a final product.</a:t>
            </a:r>
            <a:endParaRPr lang="en-US" sz="1500" dirty="0"/>
          </a:p>
          <a:p>
            <a:pPr marL="0" indent="0">
              <a:buNone/>
            </a:pPr>
            <a:endParaRPr lang="en-US" sz="1500" dirty="0"/>
          </a:p>
          <a:p>
            <a:pPr marL="0" indent="0">
              <a:buNone/>
            </a:pPr>
            <a:r>
              <a:rPr lang="en-US" sz="1500" dirty="0">
                <a:solidFill>
                  <a:srgbClr val="2B2B2B"/>
                </a:solidFill>
                <a:latin typeface="Source Sans 3" pitchFamily="34" charset="0"/>
                <a:ea typeface="Source Sans 3" pitchFamily="34" charset="-122"/>
                <a:cs typeface="Source Sans 3" pitchFamily="34" charset="-120"/>
              </a:rPr>
              <a:t>Can hide who did the thinking.</a:t>
            </a:r>
            <a:endParaRPr lang="en-US" sz="1500" dirty="0"/>
          </a:p>
        </p:txBody>
      </p:sp>
      <p:sp>
        <p:nvSpPr>
          <p:cNvPr id="15" name="Shape 13"/>
          <p:cNvSpPr/>
          <p:nvPr/>
        </p:nvSpPr>
        <p:spPr>
          <a:xfrm>
            <a:off x="6291072" y="1325880"/>
            <a:ext cx="5074920" cy="4251960"/>
          </a:xfrm>
          <a:prstGeom prst="roundRect">
            <a:avLst>
              <a:gd name="adj" fmla="val 1720"/>
            </a:avLst>
          </a:prstGeom>
          <a:solidFill>
            <a:srgbClr val="F4F8F3"/>
          </a:solidFill>
          <a:ln w="15240">
            <a:solidFill>
              <a:srgbClr val="2F5E3E"/>
            </a:solidFill>
            <a:prstDash val="solid"/>
          </a:ln>
        </p:spPr>
        <p:txBody>
          <a:bodyPr/>
          <a:lstStyle/>
          <a:p>
            <a:endParaRPr lang="en-US"/>
          </a:p>
        </p:txBody>
      </p:sp>
      <p:sp>
        <p:nvSpPr>
          <p:cNvPr id="16" name="Text 14"/>
          <p:cNvSpPr/>
          <p:nvPr/>
        </p:nvSpPr>
        <p:spPr>
          <a:xfrm>
            <a:off x="6473952" y="1463040"/>
            <a:ext cx="4709160" cy="274320"/>
          </a:xfrm>
          <a:prstGeom prst="rect">
            <a:avLst/>
          </a:prstGeom>
          <a:noFill/>
          <a:ln/>
        </p:spPr>
        <p:txBody>
          <a:bodyPr wrap="square" lIns="0" tIns="0" rIns="0" bIns="0" rtlCol="0" anchor="ctr"/>
          <a:lstStyle/>
          <a:p>
            <a:pPr marL="0" indent="0">
              <a:buNone/>
            </a:pPr>
            <a:r>
              <a:rPr lang="en-US" sz="1700" b="1" dirty="0">
                <a:solidFill>
                  <a:srgbClr val="2F5E3E"/>
                </a:solidFill>
                <a:latin typeface="Franklin Gothic Medium" pitchFamily="34" charset="0"/>
                <a:ea typeface="Franklin Gothic Medium" pitchFamily="34" charset="-122"/>
                <a:cs typeface="Franklin Gothic Medium" pitchFamily="34" charset="-120"/>
              </a:rPr>
              <a:t>THINKING PARTNER</a:t>
            </a:r>
            <a:endParaRPr lang="en-US" sz="1700" dirty="0"/>
          </a:p>
        </p:txBody>
      </p:sp>
      <p:sp>
        <p:nvSpPr>
          <p:cNvPr id="17" name="Text 15"/>
          <p:cNvSpPr/>
          <p:nvPr/>
        </p:nvSpPr>
        <p:spPr>
          <a:xfrm>
            <a:off x="6473952" y="1837944"/>
            <a:ext cx="4709160" cy="3593592"/>
          </a:xfrm>
          <a:prstGeom prst="rect">
            <a:avLst/>
          </a:prstGeom>
          <a:noFill/>
          <a:ln/>
        </p:spPr>
        <p:txBody>
          <a:bodyPr wrap="square" lIns="254" tIns="254" rIns="254" bIns="254" rtlCol="0" anchor="t">
            <a:normAutofit/>
          </a:bodyPr>
          <a:lstStyle/>
          <a:p>
            <a:pPr marL="0" indent="0">
              <a:buNone/>
            </a:pPr>
            <a:r>
              <a:rPr lang="en-US" sz="1500" dirty="0">
                <a:solidFill>
                  <a:srgbClr val="2B2B2B"/>
                </a:solidFill>
                <a:latin typeface="Source Sans 3" pitchFamily="34" charset="0"/>
                <a:ea typeface="Source Sans 3" pitchFamily="34" charset="-122"/>
                <a:cs typeface="Source Sans 3" pitchFamily="34" charset="-120"/>
              </a:rPr>
              <a:t>Asks before answering.</a:t>
            </a:r>
            <a:endParaRPr lang="en-US" sz="1500" dirty="0"/>
          </a:p>
          <a:p>
            <a:pPr marL="0" indent="0">
              <a:buNone/>
            </a:pPr>
            <a:endParaRPr lang="en-US" sz="1500" dirty="0"/>
          </a:p>
          <a:p>
            <a:pPr marL="0" indent="0">
              <a:buNone/>
            </a:pPr>
            <a:r>
              <a:rPr lang="en-US" sz="1500" dirty="0">
                <a:solidFill>
                  <a:srgbClr val="2B2B2B"/>
                </a:solidFill>
                <a:latin typeface="Source Sans 3" pitchFamily="34" charset="0"/>
                <a:ea typeface="Source Sans 3" pitchFamily="34" charset="-122"/>
                <a:cs typeface="Source Sans 3" pitchFamily="34" charset="-120"/>
              </a:rPr>
              <a:t>Probes shallow responses.</a:t>
            </a:r>
            <a:endParaRPr lang="en-US" sz="1500" dirty="0"/>
          </a:p>
          <a:p>
            <a:pPr marL="0" indent="0">
              <a:buNone/>
            </a:pPr>
            <a:endParaRPr lang="en-US" sz="1500" dirty="0"/>
          </a:p>
          <a:p>
            <a:pPr marL="0" indent="0">
              <a:buNone/>
            </a:pPr>
            <a:r>
              <a:rPr lang="en-US" sz="1500" dirty="0">
                <a:solidFill>
                  <a:srgbClr val="2B2B2B"/>
                </a:solidFill>
                <a:latin typeface="Source Sans 3" pitchFamily="34" charset="0"/>
                <a:ea typeface="Source Sans 3" pitchFamily="34" charset="-122"/>
                <a:cs typeface="Source Sans 3" pitchFamily="34" charset="-120"/>
              </a:rPr>
              <a:t>Tests feasibility when needed.</a:t>
            </a:r>
            <a:endParaRPr lang="en-US" sz="1500" dirty="0"/>
          </a:p>
          <a:p>
            <a:pPr marL="0" indent="0">
              <a:buNone/>
            </a:pPr>
            <a:endParaRPr lang="en-US" sz="1500" dirty="0"/>
          </a:p>
          <a:p>
            <a:pPr marL="0" indent="0">
              <a:buNone/>
            </a:pPr>
            <a:r>
              <a:rPr lang="en-US" sz="1500" dirty="0">
                <a:solidFill>
                  <a:srgbClr val="2B2B2B"/>
                </a:solidFill>
                <a:latin typeface="Source Sans 3" pitchFamily="34" charset="0"/>
                <a:ea typeface="Source Sans 3" pitchFamily="34" charset="-122"/>
                <a:cs typeface="Source Sans 3" pitchFamily="34" charset="-120"/>
              </a:rPr>
              <a:t>Makes decisions visible.</a:t>
            </a:r>
            <a:endParaRPr lang="en-US" sz="1500" dirty="0"/>
          </a:p>
        </p:txBody>
      </p:sp>
      <p:sp>
        <p:nvSpPr>
          <p:cNvPr id="18" name="Text 16"/>
          <p:cNvSpPr/>
          <p:nvPr/>
        </p:nvSpPr>
        <p:spPr>
          <a:xfrm>
            <a:off x="1234440" y="5715000"/>
            <a:ext cx="9738360" cy="384048"/>
          </a:xfrm>
          <a:prstGeom prst="rect">
            <a:avLst/>
          </a:prstGeom>
          <a:noFill/>
          <a:ln/>
        </p:spPr>
        <p:txBody>
          <a:bodyPr wrap="square" lIns="0" tIns="0" rIns="0" bIns="0" rtlCol="0" anchor="ctr"/>
          <a:lstStyle/>
          <a:p>
            <a:pPr marL="0" indent="0" algn="ctr">
              <a:buNone/>
            </a:pPr>
            <a:r>
              <a:rPr lang="en-US" sz="2000" b="1" dirty="0">
                <a:solidFill>
                  <a:srgbClr val="2F5E3E"/>
                </a:solidFill>
                <a:latin typeface="Franklin Gothic Medium" pitchFamily="34" charset="0"/>
                <a:ea typeface="Franklin Gothic Medium" pitchFamily="34" charset="-122"/>
                <a:cs typeface="Franklin Gothic Medium" pitchFamily="34" charset="-120"/>
              </a:rPr>
              <a:t>“A thinking partner does the one-on-one questioning we wish every student received.”</a:t>
            </a:r>
            <a:endParaRPr lang="en-US" sz="2000" dirty="0"/>
          </a:p>
        </p:txBody>
      </p:sp>
      <p:sp>
        <p:nvSpPr>
          <p:cNvPr id="25" name="Slide Number Placeholder 0"/>
          <p:cNvSpPr>
            <a:spLocks noGrp="1"/>
          </p:cNvSpPr>
          <p:nvPr>
            <p:ph type="sldNum" sz="quarter" idx="4294967295"/>
          </p:nvPr>
        </p:nvSpPr>
        <p:spPr>
          <a:xfrm>
            <a:off x="530352" y="6473952"/>
            <a:ext cx="274320" cy="164592"/>
          </a:xfrm>
          <a:prstGeom prst="rect">
            <a:avLst/>
          </a:prstGeom>
          <a:extLst>
            <a:ext uri="{C572A759-6A51-4108-AA02-DFA0A04FC94B}">
              <ma14:wrappingTextBoxFlag xmlns="" xmlns:ma14="http://schemas.microsoft.com/office/mac/drawingml/2011/main" val="0"/>
            </a:ext>
          </a:extLst>
        </p:spPr>
        <p:txBody>
          <a:bodyPr/>
          <a:lstStyle>
            <a:lvl1pPr>
              <a:defRPr sz="900">
                <a:solidFill>
                  <a:srgbClr val="7A944F"/>
                </a:solidFill>
                <a:latin typeface="Source Sans 3"/>
                <a:ea typeface="Source Sans 3"/>
                <a:cs typeface="Source Sans 3"/>
              </a:defRPr>
            </a:lvl1pPr>
          </a:lstStyle>
          <a:p>
            <a:pPr algn="l"/>
            <a:fld id="{F7021451-1387-4CA6-816F-3879F97B5CBC}" type="slidenum">
              <a:rPr lang="en-US" b="0"/>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rot="19800000">
            <a:off x="502920" y="466344"/>
            <a:ext cx="566928" cy="310896"/>
          </a:xfrm>
          <a:prstGeom prst="arc">
            <a:avLst/>
          </a:prstGeom>
          <a:solidFill>
            <a:srgbClr val="F6F1E7">
              <a:alpha val="0"/>
            </a:srgbClr>
          </a:solidFill>
          <a:ln w="17780">
            <a:solidFill>
              <a:srgbClr val="B67A2E"/>
            </a:solidFill>
            <a:prstDash val="solid"/>
          </a:ln>
        </p:spPr>
        <p:txBody>
          <a:bodyPr/>
          <a:lstStyle/>
          <a:p>
            <a:endParaRPr lang="en-US"/>
          </a:p>
        </p:txBody>
      </p:sp>
      <p:sp>
        <p:nvSpPr>
          <p:cNvPr id="3" name="Shape 1"/>
          <p:cNvSpPr/>
          <p:nvPr/>
        </p:nvSpPr>
        <p:spPr>
          <a:xfrm rot="1500000">
            <a:off x="612648" y="393192"/>
            <a:ext cx="146304" cy="73152"/>
          </a:xfrm>
          <a:prstGeom prst="ellipse">
            <a:avLst/>
          </a:prstGeom>
          <a:solidFill>
            <a:srgbClr val="7A944F"/>
          </a:solidFill>
          <a:ln w="12700">
            <a:solidFill>
              <a:srgbClr val="7A944F"/>
            </a:solidFill>
            <a:prstDash val="solid"/>
          </a:ln>
        </p:spPr>
        <p:txBody>
          <a:bodyPr/>
          <a:lstStyle/>
          <a:p>
            <a:endParaRPr lang="en-US"/>
          </a:p>
        </p:txBody>
      </p:sp>
      <p:sp>
        <p:nvSpPr>
          <p:cNvPr id="4" name="Shape 2"/>
          <p:cNvSpPr/>
          <p:nvPr/>
        </p:nvSpPr>
        <p:spPr>
          <a:xfrm rot="-1200000">
            <a:off x="768096" y="347472"/>
            <a:ext cx="146304" cy="73152"/>
          </a:xfrm>
          <a:prstGeom prst="ellipse">
            <a:avLst/>
          </a:prstGeom>
          <a:solidFill>
            <a:srgbClr val="7A944F"/>
          </a:solidFill>
          <a:ln w="12700">
            <a:solidFill>
              <a:srgbClr val="7A944F"/>
            </a:solidFill>
            <a:prstDash val="solid"/>
          </a:ln>
        </p:spPr>
        <p:txBody>
          <a:bodyPr/>
          <a:lstStyle/>
          <a:p>
            <a:endParaRPr lang="en-US"/>
          </a:p>
        </p:txBody>
      </p:sp>
      <p:sp>
        <p:nvSpPr>
          <p:cNvPr id="5" name="Shape 3"/>
          <p:cNvSpPr/>
          <p:nvPr/>
        </p:nvSpPr>
        <p:spPr>
          <a:xfrm rot="1440000">
            <a:off x="896112" y="420624"/>
            <a:ext cx="146304" cy="73152"/>
          </a:xfrm>
          <a:prstGeom prst="ellipse">
            <a:avLst/>
          </a:prstGeom>
          <a:solidFill>
            <a:srgbClr val="7A944F"/>
          </a:solidFill>
          <a:ln w="12700">
            <a:solidFill>
              <a:srgbClr val="7A944F"/>
            </a:solidFill>
            <a:prstDash val="solid"/>
          </a:ln>
        </p:spPr>
        <p:txBody>
          <a:bodyPr/>
          <a:lstStyle/>
          <a:p>
            <a:endParaRPr lang="en-US"/>
          </a:p>
        </p:txBody>
      </p:sp>
      <p:sp>
        <p:nvSpPr>
          <p:cNvPr id="6" name="Shape 4"/>
          <p:cNvSpPr/>
          <p:nvPr/>
        </p:nvSpPr>
        <p:spPr>
          <a:xfrm rot="1500000">
            <a:off x="722376" y="512064"/>
            <a:ext cx="146304" cy="73152"/>
          </a:xfrm>
          <a:prstGeom prst="ellipse">
            <a:avLst/>
          </a:prstGeom>
          <a:solidFill>
            <a:srgbClr val="7A944F"/>
          </a:solidFill>
          <a:ln w="12700">
            <a:solidFill>
              <a:srgbClr val="7A944F"/>
            </a:solidFill>
            <a:prstDash val="solid"/>
          </a:ln>
        </p:spPr>
        <p:txBody>
          <a:bodyPr/>
          <a:lstStyle/>
          <a:p>
            <a:endParaRPr lang="en-US"/>
          </a:p>
        </p:txBody>
      </p:sp>
      <p:sp>
        <p:nvSpPr>
          <p:cNvPr id="7" name="Text 5"/>
          <p:cNvSpPr/>
          <p:nvPr/>
        </p:nvSpPr>
        <p:spPr>
          <a:xfrm>
            <a:off x="1188720" y="310896"/>
            <a:ext cx="10332720" cy="411480"/>
          </a:xfrm>
          <a:prstGeom prst="rect">
            <a:avLst/>
          </a:prstGeom>
          <a:noFill/>
          <a:ln/>
        </p:spPr>
        <p:txBody>
          <a:bodyPr wrap="square" lIns="0" tIns="0" rIns="0" bIns="0" rtlCol="0" anchor="ctr"/>
          <a:lstStyle/>
          <a:p>
            <a:pPr marL="0" indent="0">
              <a:buNone/>
            </a:pPr>
            <a:r>
              <a:rPr lang="en-US" sz="2800" b="1" dirty="0">
                <a:solidFill>
                  <a:srgbClr val="2F5E3E"/>
                </a:solidFill>
                <a:latin typeface="Franklin Gothic Medium" pitchFamily="34" charset="0"/>
                <a:ea typeface="Franklin Gothic Medium" pitchFamily="34" charset="-122"/>
                <a:cs typeface="Franklin Gothic Medium" pitchFamily="34" charset="-120"/>
              </a:rPr>
              <a:t>What “thinking” looks like in the chat</a:t>
            </a:r>
            <a:endParaRPr lang="en-US" sz="2800" dirty="0"/>
          </a:p>
        </p:txBody>
      </p:sp>
      <p:sp>
        <p:nvSpPr>
          <p:cNvPr id="8" name="Text 6"/>
          <p:cNvSpPr/>
          <p:nvPr/>
        </p:nvSpPr>
        <p:spPr>
          <a:xfrm>
            <a:off x="1207008" y="749808"/>
            <a:ext cx="10241280" cy="256032"/>
          </a:xfrm>
          <a:prstGeom prst="rect">
            <a:avLst/>
          </a:prstGeom>
          <a:noFill/>
          <a:ln/>
        </p:spPr>
        <p:txBody>
          <a:bodyPr wrap="square" lIns="0" tIns="0" rIns="0" bIns="0" rtlCol="0" anchor="ctr"/>
          <a:lstStyle/>
          <a:p>
            <a:pPr marL="0" indent="0">
              <a:buNone/>
            </a:pPr>
            <a:r>
              <a:rPr lang="en-US" sz="1300" dirty="0">
                <a:solidFill>
                  <a:srgbClr val="6C6C67"/>
                </a:solidFill>
                <a:latin typeface="Source Sans 3" pitchFamily="34" charset="0"/>
                <a:ea typeface="Source Sans 3" pitchFamily="34" charset="-122"/>
                <a:cs typeface="Source Sans 3" pitchFamily="34" charset="-120"/>
              </a:rPr>
              <a:t>The student drives the conversation. AI draws out the process.</a:t>
            </a:r>
            <a:endParaRPr lang="en-US" sz="1300" dirty="0"/>
          </a:p>
        </p:txBody>
      </p:sp>
      <p:sp>
        <p:nvSpPr>
          <p:cNvPr id="12" name="Shape 10"/>
          <p:cNvSpPr/>
          <p:nvPr/>
        </p:nvSpPr>
        <p:spPr>
          <a:xfrm>
            <a:off x="822960" y="1371600"/>
            <a:ext cx="5074920" cy="1600200"/>
          </a:xfrm>
          <a:prstGeom prst="roundRect">
            <a:avLst>
              <a:gd name="adj" fmla="val 4571"/>
            </a:avLst>
          </a:prstGeom>
          <a:solidFill>
            <a:srgbClr val="FFFDFC"/>
          </a:solidFill>
          <a:ln w="15240">
            <a:solidFill>
              <a:srgbClr val="2F5E3E"/>
            </a:solidFill>
            <a:prstDash val="solid"/>
          </a:ln>
        </p:spPr>
        <p:txBody>
          <a:bodyPr/>
          <a:lstStyle/>
          <a:p>
            <a:endParaRPr lang="en-US"/>
          </a:p>
        </p:txBody>
      </p:sp>
      <p:sp>
        <p:nvSpPr>
          <p:cNvPr id="13" name="Text 11"/>
          <p:cNvSpPr/>
          <p:nvPr/>
        </p:nvSpPr>
        <p:spPr>
          <a:xfrm>
            <a:off x="1005840" y="1508760"/>
            <a:ext cx="4709160" cy="274320"/>
          </a:xfrm>
          <a:prstGeom prst="rect">
            <a:avLst/>
          </a:prstGeom>
          <a:noFill/>
          <a:ln/>
        </p:spPr>
        <p:txBody>
          <a:bodyPr wrap="square" lIns="0" tIns="0" rIns="0" bIns="0" rtlCol="0" anchor="ctr"/>
          <a:lstStyle/>
          <a:p>
            <a:pPr marL="0" indent="0">
              <a:buNone/>
            </a:pPr>
            <a:r>
              <a:rPr lang="en-US" sz="1700" b="1" dirty="0">
                <a:solidFill>
                  <a:srgbClr val="2F5E3E"/>
                </a:solidFill>
                <a:latin typeface="Franklin Gothic Medium" pitchFamily="34" charset="0"/>
                <a:ea typeface="Franklin Gothic Medium" pitchFamily="34" charset="-122"/>
                <a:cs typeface="Franklin Gothic Medium" pitchFamily="34" charset="-120"/>
              </a:rPr>
              <a:t>PROBE</a:t>
            </a:r>
            <a:endParaRPr lang="en-US" sz="1700" dirty="0"/>
          </a:p>
        </p:txBody>
      </p:sp>
      <p:sp>
        <p:nvSpPr>
          <p:cNvPr id="14" name="Text 12"/>
          <p:cNvSpPr/>
          <p:nvPr/>
        </p:nvSpPr>
        <p:spPr>
          <a:xfrm>
            <a:off x="1005840" y="1883664"/>
            <a:ext cx="4709160" cy="941832"/>
          </a:xfrm>
          <a:prstGeom prst="rect">
            <a:avLst/>
          </a:prstGeom>
          <a:noFill/>
          <a:ln/>
        </p:spPr>
        <p:txBody>
          <a:bodyPr wrap="square" lIns="254" tIns="254" rIns="254" bIns="254" rtlCol="0" anchor="t">
            <a:normAutofit/>
          </a:bodyPr>
          <a:lstStyle/>
          <a:p>
            <a:pPr marL="0" indent="0">
              <a:buNone/>
            </a:pPr>
            <a:r>
              <a:rPr lang="en-US" sz="1500" dirty="0">
                <a:solidFill>
                  <a:srgbClr val="2B2B2B"/>
                </a:solidFill>
                <a:latin typeface="Source Sans 3" pitchFamily="34" charset="0"/>
                <a:ea typeface="Source Sans 3" pitchFamily="34" charset="-122"/>
                <a:cs typeface="Source Sans 3" pitchFamily="34" charset="-120"/>
              </a:rPr>
              <a:t>“Tell me more about why you chose this.”</a:t>
            </a:r>
            <a:endParaRPr lang="en-US" sz="1500" dirty="0"/>
          </a:p>
        </p:txBody>
      </p:sp>
      <p:sp>
        <p:nvSpPr>
          <p:cNvPr id="15" name="Shape 13"/>
          <p:cNvSpPr/>
          <p:nvPr/>
        </p:nvSpPr>
        <p:spPr>
          <a:xfrm>
            <a:off x="6309360" y="1371600"/>
            <a:ext cx="5074920" cy="1600200"/>
          </a:xfrm>
          <a:prstGeom prst="roundRect">
            <a:avLst>
              <a:gd name="adj" fmla="val 4571"/>
            </a:avLst>
          </a:prstGeom>
          <a:solidFill>
            <a:srgbClr val="FFFDFC"/>
          </a:solidFill>
          <a:ln w="15240">
            <a:solidFill>
              <a:srgbClr val="2F5E3E"/>
            </a:solidFill>
            <a:prstDash val="solid"/>
          </a:ln>
        </p:spPr>
        <p:txBody>
          <a:bodyPr/>
          <a:lstStyle/>
          <a:p>
            <a:endParaRPr lang="en-US"/>
          </a:p>
        </p:txBody>
      </p:sp>
      <p:sp>
        <p:nvSpPr>
          <p:cNvPr id="16" name="Text 14"/>
          <p:cNvSpPr/>
          <p:nvPr/>
        </p:nvSpPr>
        <p:spPr>
          <a:xfrm>
            <a:off x="6492240" y="1508760"/>
            <a:ext cx="4709160" cy="274320"/>
          </a:xfrm>
          <a:prstGeom prst="rect">
            <a:avLst/>
          </a:prstGeom>
          <a:noFill/>
          <a:ln/>
        </p:spPr>
        <p:txBody>
          <a:bodyPr wrap="square" lIns="0" tIns="0" rIns="0" bIns="0" rtlCol="0" anchor="ctr"/>
          <a:lstStyle/>
          <a:p>
            <a:pPr marL="0" indent="0">
              <a:buNone/>
            </a:pPr>
            <a:r>
              <a:rPr lang="en-US" sz="1700" b="1" dirty="0">
                <a:solidFill>
                  <a:srgbClr val="2F5E3E"/>
                </a:solidFill>
                <a:latin typeface="Franklin Gothic Medium" pitchFamily="34" charset="0"/>
                <a:ea typeface="Franklin Gothic Medium" pitchFamily="34" charset="-122"/>
                <a:cs typeface="Franklin Gothic Medium" pitchFamily="34" charset="-120"/>
              </a:rPr>
              <a:t>CLARIFY</a:t>
            </a:r>
            <a:endParaRPr lang="en-US" sz="1700" dirty="0"/>
          </a:p>
        </p:txBody>
      </p:sp>
      <p:sp>
        <p:nvSpPr>
          <p:cNvPr id="17" name="Text 15"/>
          <p:cNvSpPr/>
          <p:nvPr/>
        </p:nvSpPr>
        <p:spPr>
          <a:xfrm>
            <a:off x="6492240" y="1883664"/>
            <a:ext cx="4709160" cy="941832"/>
          </a:xfrm>
          <a:prstGeom prst="rect">
            <a:avLst/>
          </a:prstGeom>
          <a:noFill/>
          <a:ln/>
        </p:spPr>
        <p:txBody>
          <a:bodyPr wrap="square" lIns="254" tIns="254" rIns="254" bIns="254" rtlCol="0" anchor="t">
            <a:normAutofit/>
          </a:bodyPr>
          <a:lstStyle/>
          <a:p>
            <a:pPr marL="0" indent="0">
              <a:buNone/>
            </a:pPr>
            <a:r>
              <a:rPr lang="en-US" sz="1500" dirty="0">
                <a:solidFill>
                  <a:srgbClr val="2B2B2B"/>
                </a:solidFill>
                <a:latin typeface="Source Sans 3" pitchFamily="34" charset="0"/>
                <a:ea typeface="Source Sans 3" pitchFamily="34" charset="-122"/>
                <a:cs typeface="Source Sans 3" pitchFamily="34" charset="-120"/>
              </a:rPr>
              <a:t>“What do you mean by somewhere nearby?”</a:t>
            </a:r>
            <a:endParaRPr lang="en-US" sz="1500" dirty="0"/>
          </a:p>
        </p:txBody>
      </p:sp>
      <p:sp>
        <p:nvSpPr>
          <p:cNvPr id="18" name="Shape 16"/>
          <p:cNvSpPr/>
          <p:nvPr/>
        </p:nvSpPr>
        <p:spPr>
          <a:xfrm>
            <a:off x="822960" y="3429000"/>
            <a:ext cx="5074920" cy="1600200"/>
          </a:xfrm>
          <a:prstGeom prst="roundRect">
            <a:avLst>
              <a:gd name="adj" fmla="val 4571"/>
            </a:avLst>
          </a:prstGeom>
          <a:solidFill>
            <a:srgbClr val="FFFDFC"/>
          </a:solidFill>
          <a:ln w="15240">
            <a:solidFill>
              <a:srgbClr val="2F5E3E"/>
            </a:solidFill>
            <a:prstDash val="solid"/>
          </a:ln>
        </p:spPr>
        <p:txBody>
          <a:bodyPr/>
          <a:lstStyle/>
          <a:p>
            <a:endParaRPr lang="en-US"/>
          </a:p>
        </p:txBody>
      </p:sp>
      <p:sp>
        <p:nvSpPr>
          <p:cNvPr id="19" name="Text 17"/>
          <p:cNvSpPr/>
          <p:nvPr/>
        </p:nvSpPr>
        <p:spPr>
          <a:xfrm>
            <a:off x="1005840" y="3566160"/>
            <a:ext cx="4709160" cy="274320"/>
          </a:xfrm>
          <a:prstGeom prst="rect">
            <a:avLst/>
          </a:prstGeom>
          <a:noFill/>
          <a:ln/>
        </p:spPr>
        <p:txBody>
          <a:bodyPr wrap="square" lIns="0" tIns="0" rIns="0" bIns="0" rtlCol="0" anchor="ctr"/>
          <a:lstStyle/>
          <a:p>
            <a:pPr marL="0" indent="0">
              <a:buNone/>
            </a:pPr>
            <a:r>
              <a:rPr lang="en-US" sz="1700" b="1" dirty="0">
                <a:solidFill>
                  <a:srgbClr val="2F5E3E"/>
                </a:solidFill>
                <a:latin typeface="Franklin Gothic Medium" pitchFamily="34" charset="0"/>
                <a:ea typeface="Franklin Gothic Medium" pitchFamily="34" charset="-122"/>
                <a:cs typeface="Franklin Gothic Medium" pitchFamily="34" charset="-120"/>
              </a:rPr>
              <a:t>TEST</a:t>
            </a:r>
            <a:endParaRPr lang="en-US" sz="1700" dirty="0"/>
          </a:p>
        </p:txBody>
      </p:sp>
      <p:sp>
        <p:nvSpPr>
          <p:cNvPr id="20" name="Text 18"/>
          <p:cNvSpPr/>
          <p:nvPr/>
        </p:nvSpPr>
        <p:spPr>
          <a:xfrm>
            <a:off x="1005840" y="3941064"/>
            <a:ext cx="4709160" cy="941832"/>
          </a:xfrm>
          <a:prstGeom prst="rect">
            <a:avLst/>
          </a:prstGeom>
          <a:noFill/>
          <a:ln/>
        </p:spPr>
        <p:txBody>
          <a:bodyPr wrap="square" lIns="254" tIns="254" rIns="254" bIns="254" rtlCol="0" anchor="t">
            <a:normAutofit/>
          </a:bodyPr>
          <a:lstStyle/>
          <a:p>
            <a:pPr marL="0" indent="0">
              <a:buNone/>
            </a:pPr>
            <a:r>
              <a:rPr lang="en-US" sz="1500" dirty="0">
                <a:solidFill>
                  <a:srgbClr val="2B2B2B"/>
                </a:solidFill>
                <a:latin typeface="Source Sans 3" pitchFamily="34" charset="0"/>
                <a:ea typeface="Source Sans 3" pitchFamily="34" charset="-122"/>
                <a:cs typeface="Source Sans 3" pitchFamily="34" charset="-120"/>
              </a:rPr>
              <a:t>“How will you get there, and how long will travel take?”</a:t>
            </a:r>
            <a:endParaRPr lang="en-US" sz="1500" dirty="0"/>
          </a:p>
        </p:txBody>
      </p:sp>
      <p:sp>
        <p:nvSpPr>
          <p:cNvPr id="21" name="Shape 19"/>
          <p:cNvSpPr/>
          <p:nvPr/>
        </p:nvSpPr>
        <p:spPr>
          <a:xfrm>
            <a:off x="6309360" y="3429000"/>
            <a:ext cx="5074920" cy="1600200"/>
          </a:xfrm>
          <a:prstGeom prst="roundRect">
            <a:avLst>
              <a:gd name="adj" fmla="val 4571"/>
            </a:avLst>
          </a:prstGeom>
          <a:solidFill>
            <a:srgbClr val="FFF9F1"/>
          </a:solidFill>
          <a:ln w="15240">
            <a:solidFill>
              <a:srgbClr val="B67A2E"/>
            </a:solidFill>
            <a:prstDash val="solid"/>
          </a:ln>
        </p:spPr>
        <p:txBody>
          <a:bodyPr/>
          <a:lstStyle/>
          <a:p>
            <a:endParaRPr lang="en-US"/>
          </a:p>
        </p:txBody>
      </p:sp>
      <p:sp>
        <p:nvSpPr>
          <p:cNvPr id="22" name="Text 20"/>
          <p:cNvSpPr/>
          <p:nvPr/>
        </p:nvSpPr>
        <p:spPr>
          <a:xfrm>
            <a:off x="6492240" y="3566160"/>
            <a:ext cx="4709160" cy="274320"/>
          </a:xfrm>
          <a:prstGeom prst="rect">
            <a:avLst/>
          </a:prstGeom>
          <a:noFill/>
          <a:ln/>
        </p:spPr>
        <p:txBody>
          <a:bodyPr wrap="square" lIns="0" tIns="0" rIns="0" bIns="0" rtlCol="0" anchor="ctr"/>
          <a:lstStyle/>
          <a:p>
            <a:pPr marL="0" indent="0">
              <a:buNone/>
            </a:pPr>
            <a:r>
              <a:rPr lang="en-US" sz="1700" b="1" dirty="0">
                <a:solidFill>
                  <a:srgbClr val="B67A2E"/>
                </a:solidFill>
                <a:latin typeface="Franklin Gothic Medium" pitchFamily="34" charset="0"/>
                <a:ea typeface="Franklin Gothic Medium" pitchFamily="34" charset="-122"/>
                <a:cs typeface="Franklin Gothic Medium" pitchFamily="34" charset="-120"/>
              </a:rPr>
              <a:t>EXTEND</a:t>
            </a:r>
            <a:endParaRPr lang="en-US" sz="1700" dirty="0"/>
          </a:p>
        </p:txBody>
      </p:sp>
      <p:sp>
        <p:nvSpPr>
          <p:cNvPr id="23" name="Text 21"/>
          <p:cNvSpPr/>
          <p:nvPr/>
        </p:nvSpPr>
        <p:spPr>
          <a:xfrm>
            <a:off x="6492240" y="3941064"/>
            <a:ext cx="4709160" cy="941832"/>
          </a:xfrm>
          <a:prstGeom prst="rect">
            <a:avLst/>
          </a:prstGeom>
          <a:noFill/>
          <a:ln/>
        </p:spPr>
        <p:txBody>
          <a:bodyPr wrap="square" lIns="254" tIns="254" rIns="254" bIns="254" rtlCol="0" anchor="t">
            <a:normAutofit/>
          </a:bodyPr>
          <a:lstStyle/>
          <a:p>
            <a:pPr marL="0" indent="0">
              <a:buNone/>
            </a:pPr>
            <a:r>
              <a:rPr lang="en-US" sz="1500" dirty="0">
                <a:solidFill>
                  <a:srgbClr val="2B2B2B"/>
                </a:solidFill>
                <a:latin typeface="Source Sans 3" pitchFamily="34" charset="0"/>
                <a:ea typeface="Source Sans 3" pitchFamily="34" charset="-122"/>
                <a:cs typeface="Source Sans 3" pitchFamily="34" charset="-120"/>
              </a:rPr>
              <a:t>“Try one lower angle, one close-up, and one motion shot.”</a:t>
            </a:r>
            <a:endParaRPr lang="en-US" sz="1500" dirty="0"/>
          </a:p>
        </p:txBody>
      </p:sp>
      <p:sp>
        <p:nvSpPr>
          <p:cNvPr id="24" name="Text 22"/>
          <p:cNvSpPr/>
          <p:nvPr/>
        </p:nvSpPr>
        <p:spPr>
          <a:xfrm>
            <a:off x="1371600" y="5623560"/>
            <a:ext cx="9326880" cy="365760"/>
          </a:xfrm>
          <a:prstGeom prst="rect">
            <a:avLst/>
          </a:prstGeom>
          <a:noFill/>
          <a:ln/>
        </p:spPr>
        <p:txBody>
          <a:bodyPr wrap="square" lIns="0" tIns="0" rIns="0" bIns="0" rtlCol="0" anchor="ctr"/>
          <a:lstStyle/>
          <a:p>
            <a:pPr marL="0" indent="0" algn="ctr">
              <a:buNone/>
            </a:pPr>
            <a:r>
              <a:rPr lang="en-US" sz="1900" b="1" dirty="0">
                <a:solidFill>
                  <a:srgbClr val="2B2B2B"/>
                </a:solidFill>
                <a:latin typeface="Source Sans 3" pitchFamily="34" charset="0"/>
                <a:ea typeface="Source Sans 3" pitchFamily="34" charset="-122"/>
                <a:cs typeface="Source Sans 3" pitchFamily="34" charset="-120"/>
              </a:rPr>
              <a:t>AI does not challenge every student. It listens for answers that need examination.</a:t>
            </a:r>
            <a:endParaRPr lang="en-US" sz="1900" dirty="0"/>
          </a:p>
        </p:txBody>
      </p:sp>
      <p:sp>
        <p:nvSpPr>
          <p:cNvPr id="25" name="Slide Number Placeholder 0"/>
          <p:cNvSpPr>
            <a:spLocks noGrp="1"/>
          </p:cNvSpPr>
          <p:nvPr>
            <p:ph type="sldNum" sz="quarter" idx="4294967295"/>
          </p:nvPr>
        </p:nvSpPr>
        <p:spPr>
          <a:xfrm>
            <a:off x="530352" y="6473952"/>
            <a:ext cx="274320" cy="164592"/>
          </a:xfrm>
          <a:prstGeom prst="rect">
            <a:avLst/>
          </a:prstGeom>
          <a:extLst>
            <a:ext uri="{C572A759-6A51-4108-AA02-DFA0A04FC94B}">
              <ma14:wrappingTextBoxFlag xmlns="" xmlns:ma14="http://schemas.microsoft.com/office/mac/drawingml/2011/main" val="0"/>
            </a:ext>
          </a:extLst>
        </p:spPr>
        <p:txBody>
          <a:bodyPr/>
          <a:lstStyle>
            <a:lvl1pPr>
              <a:defRPr sz="900">
                <a:solidFill>
                  <a:srgbClr val="7A944F"/>
                </a:solidFill>
                <a:latin typeface="Source Sans 3"/>
                <a:ea typeface="Source Sans 3"/>
                <a:cs typeface="Source Sans 3"/>
              </a:defRPr>
            </a:lvl1pPr>
          </a:lstStyle>
          <a:p>
            <a:pPr algn="l"/>
            <a:fld id="{F7021451-1387-4CA6-816F-3879F97B5CBC}" type="slidenum">
              <a:rPr lang="en-US" b="0"/>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rot="19800000">
            <a:off x="502920" y="466344"/>
            <a:ext cx="566928" cy="310896"/>
          </a:xfrm>
          <a:prstGeom prst="arc">
            <a:avLst/>
          </a:prstGeom>
          <a:solidFill>
            <a:srgbClr val="F6F1E7">
              <a:alpha val="0"/>
            </a:srgbClr>
          </a:solidFill>
          <a:ln w="17780">
            <a:solidFill>
              <a:srgbClr val="B67A2E"/>
            </a:solidFill>
            <a:prstDash val="solid"/>
          </a:ln>
        </p:spPr>
        <p:txBody>
          <a:bodyPr/>
          <a:lstStyle/>
          <a:p>
            <a:endParaRPr lang="en-US"/>
          </a:p>
        </p:txBody>
      </p:sp>
      <p:sp>
        <p:nvSpPr>
          <p:cNvPr id="3" name="Shape 1"/>
          <p:cNvSpPr/>
          <p:nvPr/>
        </p:nvSpPr>
        <p:spPr>
          <a:xfrm rot="1500000">
            <a:off x="612648" y="393192"/>
            <a:ext cx="146304" cy="73152"/>
          </a:xfrm>
          <a:prstGeom prst="ellipse">
            <a:avLst/>
          </a:prstGeom>
          <a:solidFill>
            <a:srgbClr val="7A944F"/>
          </a:solidFill>
          <a:ln w="12700">
            <a:solidFill>
              <a:srgbClr val="7A944F"/>
            </a:solidFill>
            <a:prstDash val="solid"/>
          </a:ln>
        </p:spPr>
        <p:txBody>
          <a:bodyPr/>
          <a:lstStyle/>
          <a:p>
            <a:endParaRPr lang="en-US"/>
          </a:p>
        </p:txBody>
      </p:sp>
      <p:sp>
        <p:nvSpPr>
          <p:cNvPr id="4" name="Shape 2"/>
          <p:cNvSpPr/>
          <p:nvPr/>
        </p:nvSpPr>
        <p:spPr>
          <a:xfrm rot="-1200000">
            <a:off x="768096" y="347472"/>
            <a:ext cx="146304" cy="73152"/>
          </a:xfrm>
          <a:prstGeom prst="ellipse">
            <a:avLst/>
          </a:prstGeom>
          <a:solidFill>
            <a:srgbClr val="7A944F"/>
          </a:solidFill>
          <a:ln w="12700">
            <a:solidFill>
              <a:srgbClr val="7A944F"/>
            </a:solidFill>
            <a:prstDash val="solid"/>
          </a:ln>
        </p:spPr>
        <p:txBody>
          <a:bodyPr/>
          <a:lstStyle/>
          <a:p>
            <a:endParaRPr lang="en-US"/>
          </a:p>
        </p:txBody>
      </p:sp>
      <p:sp>
        <p:nvSpPr>
          <p:cNvPr id="5" name="Shape 3"/>
          <p:cNvSpPr/>
          <p:nvPr/>
        </p:nvSpPr>
        <p:spPr>
          <a:xfrm rot="1440000">
            <a:off x="896112" y="420624"/>
            <a:ext cx="146304" cy="73152"/>
          </a:xfrm>
          <a:prstGeom prst="ellipse">
            <a:avLst/>
          </a:prstGeom>
          <a:solidFill>
            <a:srgbClr val="7A944F"/>
          </a:solidFill>
          <a:ln w="12700">
            <a:solidFill>
              <a:srgbClr val="7A944F"/>
            </a:solidFill>
            <a:prstDash val="solid"/>
          </a:ln>
        </p:spPr>
        <p:txBody>
          <a:bodyPr/>
          <a:lstStyle/>
          <a:p>
            <a:endParaRPr lang="en-US"/>
          </a:p>
        </p:txBody>
      </p:sp>
      <p:sp>
        <p:nvSpPr>
          <p:cNvPr id="6" name="Shape 4"/>
          <p:cNvSpPr/>
          <p:nvPr/>
        </p:nvSpPr>
        <p:spPr>
          <a:xfrm rot="1500000">
            <a:off x="722376" y="512064"/>
            <a:ext cx="146304" cy="73152"/>
          </a:xfrm>
          <a:prstGeom prst="ellipse">
            <a:avLst/>
          </a:prstGeom>
          <a:solidFill>
            <a:srgbClr val="7A944F"/>
          </a:solidFill>
          <a:ln w="12700">
            <a:solidFill>
              <a:srgbClr val="7A944F"/>
            </a:solidFill>
            <a:prstDash val="solid"/>
          </a:ln>
        </p:spPr>
        <p:txBody>
          <a:bodyPr/>
          <a:lstStyle/>
          <a:p>
            <a:endParaRPr lang="en-US"/>
          </a:p>
        </p:txBody>
      </p:sp>
      <p:sp>
        <p:nvSpPr>
          <p:cNvPr id="7" name="Text 5"/>
          <p:cNvSpPr/>
          <p:nvPr/>
        </p:nvSpPr>
        <p:spPr>
          <a:xfrm>
            <a:off x="1188720" y="310896"/>
            <a:ext cx="10332720" cy="411480"/>
          </a:xfrm>
          <a:prstGeom prst="rect">
            <a:avLst/>
          </a:prstGeom>
          <a:noFill/>
          <a:ln/>
        </p:spPr>
        <p:txBody>
          <a:bodyPr wrap="square" lIns="0" tIns="0" rIns="0" bIns="0" rtlCol="0" anchor="ctr"/>
          <a:lstStyle/>
          <a:p>
            <a:pPr marL="0" indent="0">
              <a:buNone/>
            </a:pPr>
            <a:r>
              <a:rPr lang="en-US" sz="2800" b="1" dirty="0">
                <a:solidFill>
                  <a:srgbClr val="2F5E3E"/>
                </a:solidFill>
                <a:latin typeface="Franklin Gothic Medium" pitchFamily="34" charset="0"/>
                <a:ea typeface="Franklin Gothic Medium" pitchFamily="34" charset="-122"/>
                <a:cs typeface="Franklin Gothic Medium" pitchFamily="34" charset="-120"/>
              </a:rPr>
              <a:t>Better prompts carry teacher judgment</a:t>
            </a:r>
            <a:endParaRPr lang="en-US" sz="2800" dirty="0"/>
          </a:p>
        </p:txBody>
      </p:sp>
      <p:sp>
        <p:nvSpPr>
          <p:cNvPr id="8" name="Text 6"/>
          <p:cNvSpPr/>
          <p:nvPr/>
        </p:nvSpPr>
        <p:spPr>
          <a:xfrm>
            <a:off x="1207008" y="749808"/>
            <a:ext cx="10241280" cy="256032"/>
          </a:xfrm>
          <a:prstGeom prst="rect">
            <a:avLst/>
          </a:prstGeom>
          <a:noFill/>
          <a:ln/>
        </p:spPr>
        <p:txBody>
          <a:bodyPr wrap="square" lIns="0" tIns="0" rIns="0" bIns="0" rtlCol="0" anchor="ctr"/>
          <a:lstStyle/>
          <a:p>
            <a:pPr marL="0" indent="0">
              <a:buNone/>
            </a:pPr>
            <a:r>
              <a:rPr lang="en-US" sz="1300" dirty="0">
                <a:solidFill>
                  <a:srgbClr val="6C6C67"/>
                </a:solidFill>
                <a:latin typeface="Source Sans 3" pitchFamily="34" charset="0"/>
                <a:ea typeface="Source Sans 3" pitchFamily="34" charset="-122"/>
                <a:cs typeface="Source Sans 3" pitchFamily="34" charset="-120"/>
              </a:rPr>
              <a:t>AI needs the context you usually hold in your head.</a:t>
            </a:r>
            <a:endParaRPr lang="en-US" sz="1300" dirty="0"/>
          </a:p>
        </p:txBody>
      </p:sp>
      <p:sp>
        <p:nvSpPr>
          <p:cNvPr id="12" name="Shape 10"/>
          <p:cNvSpPr/>
          <p:nvPr/>
        </p:nvSpPr>
        <p:spPr>
          <a:xfrm>
            <a:off x="914400" y="1234440"/>
            <a:ext cx="1828800" cy="594360"/>
          </a:xfrm>
          <a:prstGeom prst="roundRect">
            <a:avLst/>
          </a:prstGeom>
          <a:solidFill>
            <a:srgbClr val="2F5E3E"/>
          </a:solidFill>
          <a:ln w="12700">
            <a:solidFill>
              <a:srgbClr val="2F5E3E"/>
            </a:solidFill>
            <a:prstDash val="solid"/>
          </a:ln>
        </p:spPr>
        <p:txBody>
          <a:bodyPr/>
          <a:lstStyle/>
          <a:p>
            <a:endParaRPr lang="en-US"/>
          </a:p>
        </p:txBody>
      </p:sp>
      <p:sp>
        <p:nvSpPr>
          <p:cNvPr id="14" name="Text 12"/>
          <p:cNvSpPr/>
          <p:nvPr/>
        </p:nvSpPr>
        <p:spPr>
          <a:xfrm>
            <a:off x="2938396" y="2216005"/>
            <a:ext cx="7955280" cy="320040"/>
          </a:xfrm>
          <a:prstGeom prst="rect">
            <a:avLst/>
          </a:prstGeom>
          <a:noFill/>
          <a:ln/>
        </p:spPr>
        <p:txBody>
          <a:bodyPr wrap="square" lIns="0" tIns="0" rIns="0" bIns="0" rtlCol="0" anchor="ctr"/>
          <a:lstStyle/>
          <a:p>
            <a:pPr marL="0" indent="0">
              <a:buNone/>
            </a:pPr>
            <a:r>
              <a:rPr lang="en-US" sz="1800" dirty="0">
                <a:solidFill>
                  <a:srgbClr val="2B2B2B"/>
                </a:solidFill>
                <a:latin typeface="Source Sans 3" pitchFamily="34" charset="0"/>
                <a:ea typeface="Source Sans 3" pitchFamily="34" charset="-122"/>
                <a:cs typeface="Source Sans 3" pitchFamily="34" charset="-120"/>
              </a:rPr>
              <a:t>Who are the students? What limits matter?</a:t>
            </a:r>
            <a:endParaRPr lang="en-US" sz="1800" dirty="0"/>
          </a:p>
        </p:txBody>
      </p:sp>
      <p:sp>
        <p:nvSpPr>
          <p:cNvPr id="15" name="Shape 13"/>
          <p:cNvSpPr/>
          <p:nvPr/>
        </p:nvSpPr>
        <p:spPr>
          <a:xfrm>
            <a:off x="914400" y="2084832"/>
            <a:ext cx="1828800" cy="594360"/>
          </a:xfrm>
          <a:prstGeom prst="roundRect">
            <a:avLst/>
          </a:prstGeom>
          <a:solidFill>
            <a:srgbClr val="7A944F"/>
          </a:solidFill>
          <a:ln w="12700">
            <a:solidFill>
              <a:srgbClr val="7A944F"/>
            </a:solidFill>
            <a:prstDash val="solid"/>
          </a:ln>
        </p:spPr>
        <p:txBody>
          <a:bodyPr/>
          <a:lstStyle/>
          <a:p>
            <a:endParaRPr lang="en-US"/>
          </a:p>
        </p:txBody>
      </p:sp>
      <p:sp>
        <p:nvSpPr>
          <p:cNvPr id="16" name="Text 14"/>
          <p:cNvSpPr/>
          <p:nvPr/>
        </p:nvSpPr>
        <p:spPr>
          <a:xfrm>
            <a:off x="969264" y="1380744"/>
            <a:ext cx="1554480" cy="237744"/>
          </a:xfrm>
          <a:prstGeom prst="rect">
            <a:avLst/>
          </a:prstGeom>
          <a:noFill/>
          <a:ln/>
        </p:spPr>
        <p:txBody>
          <a:bodyPr wrap="square" lIns="0" tIns="0" rIns="0" bIns="0" rtlCol="0" anchor="ctr"/>
          <a:lstStyle/>
          <a:p>
            <a:pPr marL="0" indent="0" algn="ctr">
              <a:buNone/>
            </a:pPr>
            <a:r>
              <a:rPr lang="en-US" sz="1700" b="1" dirty="0">
                <a:solidFill>
                  <a:srgbClr val="FFFFFF"/>
                </a:solidFill>
                <a:latin typeface="Franklin Gothic Medium" pitchFamily="34" charset="0"/>
                <a:ea typeface="Franklin Gothic Medium" pitchFamily="34" charset="-122"/>
                <a:cs typeface="Franklin Gothic Medium" pitchFamily="34" charset="-120"/>
              </a:rPr>
              <a:t>Role</a:t>
            </a:r>
            <a:endParaRPr lang="en-US" sz="1700" dirty="0"/>
          </a:p>
        </p:txBody>
      </p:sp>
      <p:sp>
        <p:nvSpPr>
          <p:cNvPr id="17" name="Text 15"/>
          <p:cNvSpPr/>
          <p:nvPr/>
        </p:nvSpPr>
        <p:spPr>
          <a:xfrm>
            <a:off x="2971800" y="1345910"/>
            <a:ext cx="7955280" cy="320040"/>
          </a:xfrm>
          <a:prstGeom prst="rect">
            <a:avLst/>
          </a:prstGeom>
          <a:noFill/>
          <a:ln/>
        </p:spPr>
        <p:txBody>
          <a:bodyPr wrap="square" lIns="0" tIns="0" rIns="0" bIns="0" rtlCol="0" anchor="ctr"/>
          <a:lstStyle/>
          <a:p>
            <a:pPr marL="0" indent="0">
              <a:buNone/>
            </a:pPr>
            <a:r>
              <a:rPr lang="en-US" sz="1800" dirty="0">
                <a:solidFill>
                  <a:srgbClr val="2B2B2B"/>
                </a:solidFill>
                <a:latin typeface="Source Sans 3" pitchFamily="34" charset="0"/>
                <a:ea typeface="Source Sans 3" pitchFamily="34" charset="-122"/>
                <a:cs typeface="Source Sans 3" pitchFamily="34" charset="-120"/>
              </a:rPr>
              <a:t>What kind of partner should AI be?</a:t>
            </a:r>
            <a:endParaRPr lang="en-US" sz="1800" dirty="0"/>
          </a:p>
        </p:txBody>
      </p:sp>
      <p:sp>
        <p:nvSpPr>
          <p:cNvPr id="18" name="Shape 16"/>
          <p:cNvSpPr/>
          <p:nvPr/>
        </p:nvSpPr>
        <p:spPr>
          <a:xfrm>
            <a:off x="914400" y="2935224"/>
            <a:ext cx="1828800" cy="594360"/>
          </a:xfrm>
          <a:prstGeom prst="roundRect">
            <a:avLst/>
          </a:prstGeom>
          <a:solidFill>
            <a:srgbClr val="2F5E3E"/>
          </a:solidFill>
          <a:ln w="12700">
            <a:solidFill>
              <a:srgbClr val="2F5E3E"/>
            </a:solidFill>
            <a:prstDash val="solid"/>
          </a:ln>
        </p:spPr>
        <p:txBody>
          <a:bodyPr/>
          <a:lstStyle/>
          <a:p>
            <a:endParaRPr lang="en-US"/>
          </a:p>
        </p:txBody>
      </p:sp>
      <p:sp>
        <p:nvSpPr>
          <p:cNvPr id="20" name="Text 18"/>
          <p:cNvSpPr/>
          <p:nvPr/>
        </p:nvSpPr>
        <p:spPr>
          <a:xfrm>
            <a:off x="2971800" y="3963924"/>
            <a:ext cx="7955280" cy="320040"/>
          </a:xfrm>
          <a:prstGeom prst="rect">
            <a:avLst/>
          </a:prstGeom>
          <a:noFill/>
          <a:ln/>
        </p:spPr>
        <p:txBody>
          <a:bodyPr wrap="square" lIns="0" tIns="0" rIns="0" bIns="0" rtlCol="0" anchor="ctr"/>
          <a:lstStyle/>
          <a:p>
            <a:pPr marL="0" indent="0">
              <a:buNone/>
            </a:pPr>
            <a:r>
              <a:rPr lang="en-US" sz="1800" dirty="0">
                <a:solidFill>
                  <a:srgbClr val="2B2B2B"/>
                </a:solidFill>
                <a:latin typeface="Source Sans 3" pitchFamily="34" charset="0"/>
                <a:ea typeface="Source Sans 3" pitchFamily="34" charset="-122"/>
                <a:cs typeface="Source Sans 3" pitchFamily="34" charset="-120"/>
              </a:rPr>
              <a:t>What should AI not do?</a:t>
            </a:r>
            <a:endParaRPr lang="en-US" sz="1800" dirty="0"/>
          </a:p>
        </p:txBody>
      </p:sp>
      <p:sp>
        <p:nvSpPr>
          <p:cNvPr id="21" name="Shape 19"/>
          <p:cNvSpPr/>
          <p:nvPr/>
        </p:nvSpPr>
        <p:spPr>
          <a:xfrm>
            <a:off x="914400" y="3785616"/>
            <a:ext cx="1828800" cy="594360"/>
          </a:xfrm>
          <a:prstGeom prst="roundRect">
            <a:avLst/>
          </a:prstGeom>
          <a:solidFill>
            <a:srgbClr val="7A944F"/>
          </a:solidFill>
          <a:ln w="12700">
            <a:solidFill>
              <a:srgbClr val="7A944F"/>
            </a:solidFill>
            <a:prstDash val="solid"/>
          </a:ln>
        </p:spPr>
        <p:txBody>
          <a:bodyPr/>
          <a:lstStyle/>
          <a:p>
            <a:endParaRPr lang="en-US"/>
          </a:p>
        </p:txBody>
      </p:sp>
      <p:sp>
        <p:nvSpPr>
          <p:cNvPr id="22" name="Text 20"/>
          <p:cNvSpPr/>
          <p:nvPr/>
        </p:nvSpPr>
        <p:spPr>
          <a:xfrm>
            <a:off x="1109596" y="3127248"/>
            <a:ext cx="1554480" cy="237744"/>
          </a:xfrm>
          <a:prstGeom prst="rect">
            <a:avLst/>
          </a:prstGeom>
          <a:noFill/>
          <a:ln/>
        </p:spPr>
        <p:txBody>
          <a:bodyPr wrap="square" lIns="0" tIns="0" rIns="0" bIns="0" rtlCol="0" anchor="ctr"/>
          <a:lstStyle/>
          <a:p>
            <a:pPr marL="0" indent="0" algn="ctr">
              <a:buNone/>
            </a:pPr>
            <a:r>
              <a:rPr lang="en-US" sz="1700" b="1" dirty="0">
                <a:solidFill>
                  <a:srgbClr val="FFFFFF"/>
                </a:solidFill>
                <a:latin typeface="Franklin Gothic Medium" pitchFamily="34" charset="0"/>
                <a:ea typeface="Franklin Gothic Medium" pitchFamily="34" charset="-122"/>
                <a:cs typeface="Franklin Gothic Medium" pitchFamily="34" charset="-120"/>
              </a:rPr>
              <a:t>Steps</a:t>
            </a:r>
            <a:endParaRPr lang="en-US" sz="1700" dirty="0"/>
          </a:p>
        </p:txBody>
      </p:sp>
      <p:sp>
        <p:nvSpPr>
          <p:cNvPr id="23" name="Text 21"/>
          <p:cNvSpPr/>
          <p:nvPr/>
        </p:nvSpPr>
        <p:spPr>
          <a:xfrm>
            <a:off x="2938396" y="3086100"/>
            <a:ext cx="7955280" cy="320040"/>
          </a:xfrm>
          <a:prstGeom prst="rect">
            <a:avLst/>
          </a:prstGeom>
          <a:noFill/>
          <a:ln/>
        </p:spPr>
        <p:txBody>
          <a:bodyPr wrap="square" lIns="0" tIns="0" rIns="0" bIns="0" rtlCol="0" anchor="ctr"/>
          <a:lstStyle/>
          <a:p>
            <a:pPr marL="0" indent="0">
              <a:buNone/>
            </a:pPr>
            <a:r>
              <a:rPr lang="en-US" sz="1800" dirty="0">
                <a:solidFill>
                  <a:srgbClr val="2B2B2B"/>
                </a:solidFill>
                <a:latin typeface="Source Sans 3" pitchFamily="34" charset="0"/>
                <a:ea typeface="Source Sans 3" pitchFamily="34" charset="-122"/>
                <a:cs typeface="Source Sans 3" pitchFamily="34" charset="-120"/>
              </a:rPr>
              <a:t>Ask one question at a time. Probe, clarify, pause.</a:t>
            </a:r>
            <a:endParaRPr lang="en-US" sz="1800" dirty="0"/>
          </a:p>
        </p:txBody>
      </p:sp>
      <p:sp>
        <p:nvSpPr>
          <p:cNvPr id="24" name="Shape 22"/>
          <p:cNvSpPr/>
          <p:nvPr/>
        </p:nvSpPr>
        <p:spPr>
          <a:xfrm>
            <a:off x="914400" y="4636008"/>
            <a:ext cx="1828800" cy="594360"/>
          </a:xfrm>
          <a:prstGeom prst="roundRect">
            <a:avLst/>
          </a:prstGeom>
          <a:solidFill>
            <a:srgbClr val="2F5E3E"/>
          </a:solidFill>
          <a:ln w="12700">
            <a:solidFill>
              <a:srgbClr val="2F5E3E"/>
            </a:solidFill>
            <a:prstDash val="solid"/>
          </a:ln>
        </p:spPr>
        <p:txBody>
          <a:bodyPr/>
          <a:lstStyle/>
          <a:p>
            <a:endParaRPr lang="en-US" dirty="0"/>
          </a:p>
        </p:txBody>
      </p:sp>
      <p:sp>
        <p:nvSpPr>
          <p:cNvPr id="25" name="Text 23"/>
          <p:cNvSpPr/>
          <p:nvPr/>
        </p:nvSpPr>
        <p:spPr>
          <a:xfrm>
            <a:off x="1051560" y="4782312"/>
            <a:ext cx="1554480" cy="237744"/>
          </a:xfrm>
          <a:prstGeom prst="rect">
            <a:avLst/>
          </a:prstGeom>
          <a:noFill/>
          <a:ln/>
        </p:spPr>
        <p:txBody>
          <a:bodyPr wrap="square" lIns="0" tIns="0" rIns="0" bIns="0" rtlCol="0" anchor="ctr"/>
          <a:lstStyle/>
          <a:p>
            <a:pPr marL="0" indent="0" algn="ctr">
              <a:buNone/>
            </a:pPr>
            <a:r>
              <a:rPr lang="en-US" sz="1700" b="1" dirty="0">
                <a:solidFill>
                  <a:srgbClr val="FFFFFF"/>
                </a:solidFill>
                <a:latin typeface="Franklin Gothic Medium" pitchFamily="34" charset="0"/>
                <a:ea typeface="Franklin Gothic Medium" pitchFamily="34" charset="-122"/>
                <a:cs typeface="Franklin Gothic Medium" pitchFamily="34" charset="-120"/>
              </a:rPr>
              <a:t>Deliverable</a:t>
            </a:r>
            <a:endParaRPr lang="en-US" sz="1700" dirty="0"/>
          </a:p>
        </p:txBody>
      </p:sp>
      <p:sp>
        <p:nvSpPr>
          <p:cNvPr id="26" name="Text 24"/>
          <p:cNvSpPr/>
          <p:nvPr/>
        </p:nvSpPr>
        <p:spPr>
          <a:xfrm>
            <a:off x="2971800" y="4745736"/>
            <a:ext cx="7955280" cy="320040"/>
          </a:xfrm>
          <a:prstGeom prst="rect">
            <a:avLst/>
          </a:prstGeom>
          <a:noFill/>
          <a:ln/>
        </p:spPr>
        <p:txBody>
          <a:bodyPr wrap="square" lIns="0" tIns="0" rIns="0" bIns="0" rtlCol="0" anchor="ctr"/>
          <a:lstStyle/>
          <a:p>
            <a:pPr marL="0" indent="0">
              <a:buNone/>
            </a:pPr>
            <a:r>
              <a:rPr lang="en-US" sz="1800" dirty="0">
                <a:solidFill>
                  <a:srgbClr val="2B2B2B"/>
                </a:solidFill>
                <a:latin typeface="Source Sans 3" pitchFamily="34" charset="0"/>
                <a:ea typeface="Source Sans 3" pitchFamily="34" charset="-122"/>
                <a:cs typeface="Source Sans 3" pitchFamily="34" charset="-120"/>
              </a:rPr>
              <a:t>What decision trail should students submit?</a:t>
            </a:r>
            <a:endParaRPr lang="en-US" sz="1800" dirty="0"/>
          </a:p>
        </p:txBody>
      </p:sp>
      <p:sp>
        <p:nvSpPr>
          <p:cNvPr id="27" name="Shape 25"/>
          <p:cNvSpPr/>
          <p:nvPr/>
        </p:nvSpPr>
        <p:spPr>
          <a:xfrm>
            <a:off x="3154680" y="5532120"/>
            <a:ext cx="5897880" cy="502920"/>
          </a:xfrm>
          <a:prstGeom prst="roundRect">
            <a:avLst/>
          </a:prstGeom>
          <a:solidFill>
            <a:srgbClr val="F1E4D2"/>
          </a:solidFill>
          <a:ln w="12700">
            <a:solidFill>
              <a:srgbClr val="B67A2E"/>
            </a:solidFill>
            <a:prstDash val="solid"/>
          </a:ln>
        </p:spPr>
        <p:txBody>
          <a:bodyPr/>
          <a:lstStyle/>
          <a:p>
            <a:endParaRPr lang="en-US"/>
          </a:p>
        </p:txBody>
      </p:sp>
      <p:sp>
        <p:nvSpPr>
          <p:cNvPr id="28" name="Text 26"/>
          <p:cNvSpPr/>
          <p:nvPr/>
        </p:nvSpPr>
        <p:spPr>
          <a:xfrm>
            <a:off x="3429000" y="5660136"/>
            <a:ext cx="5349240" cy="228600"/>
          </a:xfrm>
          <a:prstGeom prst="rect">
            <a:avLst/>
          </a:prstGeom>
          <a:noFill/>
          <a:ln/>
        </p:spPr>
        <p:txBody>
          <a:bodyPr wrap="square" lIns="0" tIns="0" rIns="0" bIns="0" rtlCol="0" anchor="ctr"/>
          <a:lstStyle/>
          <a:p>
            <a:pPr marL="0" indent="0" algn="ctr">
              <a:buNone/>
            </a:pPr>
            <a:r>
              <a:rPr lang="en-US" sz="2100" b="1" dirty="0">
                <a:solidFill>
                  <a:srgbClr val="B67A2E"/>
                </a:solidFill>
                <a:latin typeface="Franklin Gothic Medium" pitchFamily="34" charset="0"/>
                <a:ea typeface="Franklin Gothic Medium" pitchFamily="34" charset="-122"/>
                <a:cs typeface="Franklin Gothic Medium" pitchFamily="34" charset="-120"/>
              </a:rPr>
              <a:t>Prompt design is teaching design.</a:t>
            </a:r>
            <a:endParaRPr lang="en-US" sz="2100" dirty="0"/>
          </a:p>
        </p:txBody>
      </p:sp>
      <p:sp>
        <p:nvSpPr>
          <p:cNvPr id="29" name="Slide Number Placeholder 0"/>
          <p:cNvSpPr>
            <a:spLocks noGrp="1"/>
          </p:cNvSpPr>
          <p:nvPr>
            <p:ph type="sldNum" sz="quarter" idx="4294967295"/>
          </p:nvPr>
        </p:nvSpPr>
        <p:spPr>
          <a:xfrm>
            <a:off x="530352" y="6473952"/>
            <a:ext cx="274320" cy="164592"/>
          </a:xfrm>
          <a:prstGeom prst="rect">
            <a:avLst/>
          </a:prstGeom>
          <a:extLst>
            <a:ext uri="{C572A759-6A51-4108-AA02-DFA0A04FC94B}">
              <ma14:wrappingTextBoxFlag xmlns="" xmlns:ma14="http://schemas.microsoft.com/office/mac/drawingml/2011/main" val="0"/>
            </a:ext>
          </a:extLst>
        </p:spPr>
        <p:txBody>
          <a:bodyPr/>
          <a:lstStyle>
            <a:lvl1pPr>
              <a:defRPr sz="900">
                <a:solidFill>
                  <a:srgbClr val="7A944F"/>
                </a:solidFill>
                <a:latin typeface="Source Sans 3"/>
                <a:ea typeface="Source Sans 3"/>
                <a:cs typeface="Source Sans 3"/>
              </a:defRPr>
            </a:lvl1pPr>
          </a:lstStyle>
          <a:p>
            <a:pPr algn="l"/>
            <a:fld id="{F7021451-1387-4CA6-816F-3879F97B5CBC}" type="slidenum">
              <a:rPr lang="en-US" b="0"/>
              <a:t>8</a:t>
            </a:fld>
            <a:endParaRPr lang="en-US"/>
          </a:p>
        </p:txBody>
      </p:sp>
      <p:sp>
        <p:nvSpPr>
          <p:cNvPr id="13" name="Text 11"/>
          <p:cNvSpPr/>
          <p:nvPr/>
        </p:nvSpPr>
        <p:spPr>
          <a:xfrm>
            <a:off x="1050969" y="2234691"/>
            <a:ext cx="1554480" cy="237744"/>
          </a:xfrm>
          <a:prstGeom prst="rect">
            <a:avLst/>
          </a:prstGeom>
          <a:noFill/>
          <a:ln/>
        </p:spPr>
        <p:txBody>
          <a:bodyPr wrap="square" lIns="0" tIns="0" rIns="0" bIns="0" rtlCol="0" anchor="ctr"/>
          <a:lstStyle/>
          <a:p>
            <a:pPr marL="0" indent="0" algn="ctr">
              <a:buNone/>
            </a:pPr>
            <a:r>
              <a:rPr lang="en-US" sz="1700" b="1" dirty="0">
                <a:solidFill>
                  <a:srgbClr val="FFFFFF"/>
                </a:solidFill>
                <a:latin typeface="Franklin Gothic Medium" pitchFamily="34" charset="0"/>
              </a:rPr>
              <a:t>Information</a:t>
            </a:r>
            <a:endParaRPr lang="en-US" sz="1700" dirty="0"/>
          </a:p>
        </p:txBody>
      </p:sp>
      <p:sp>
        <p:nvSpPr>
          <p:cNvPr id="19" name="Text 17"/>
          <p:cNvSpPr/>
          <p:nvPr/>
        </p:nvSpPr>
        <p:spPr>
          <a:xfrm>
            <a:off x="1051560" y="3963924"/>
            <a:ext cx="1554480" cy="237744"/>
          </a:xfrm>
          <a:prstGeom prst="rect">
            <a:avLst/>
          </a:prstGeom>
          <a:noFill/>
          <a:ln/>
        </p:spPr>
        <p:txBody>
          <a:bodyPr wrap="square" lIns="0" tIns="0" rIns="0" bIns="0" rtlCol="0" anchor="ctr"/>
          <a:lstStyle/>
          <a:p>
            <a:pPr marL="0" indent="0" algn="ctr">
              <a:buNone/>
            </a:pPr>
            <a:r>
              <a:rPr lang="en-US" sz="1700" b="1" dirty="0">
                <a:solidFill>
                  <a:srgbClr val="FFFFFF"/>
                </a:solidFill>
                <a:latin typeface="Franklin Gothic Medium" pitchFamily="34" charset="0"/>
                <a:ea typeface="Franklin Gothic Medium" pitchFamily="34" charset="-122"/>
                <a:cs typeface="Franklin Gothic Medium" pitchFamily="34" charset="-120"/>
              </a:rPr>
              <a:t>Exclusions</a:t>
            </a:r>
            <a:endParaRPr lang="en-US" sz="17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rot="19800000">
            <a:off x="502920" y="466344"/>
            <a:ext cx="566928" cy="310896"/>
          </a:xfrm>
          <a:prstGeom prst="arc">
            <a:avLst/>
          </a:prstGeom>
          <a:solidFill>
            <a:srgbClr val="F6F1E7">
              <a:alpha val="0"/>
            </a:srgbClr>
          </a:solidFill>
          <a:ln w="17780">
            <a:solidFill>
              <a:srgbClr val="B67A2E"/>
            </a:solidFill>
            <a:prstDash val="solid"/>
          </a:ln>
        </p:spPr>
        <p:txBody>
          <a:bodyPr/>
          <a:lstStyle/>
          <a:p>
            <a:endParaRPr lang="en-US"/>
          </a:p>
        </p:txBody>
      </p:sp>
      <p:sp>
        <p:nvSpPr>
          <p:cNvPr id="3" name="Shape 1"/>
          <p:cNvSpPr/>
          <p:nvPr/>
        </p:nvSpPr>
        <p:spPr>
          <a:xfrm rot="1500000">
            <a:off x="612648" y="393192"/>
            <a:ext cx="146304" cy="73152"/>
          </a:xfrm>
          <a:prstGeom prst="ellipse">
            <a:avLst/>
          </a:prstGeom>
          <a:solidFill>
            <a:srgbClr val="7A944F"/>
          </a:solidFill>
          <a:ln w="12700">
            <a:solidFill>
              <a:srgbClr val="7A944F"/>
            </a:solidFill>
            <a:prstDash val="solid"/>
          </a:ln>
        </p:spPr>
        <p:txBody>
          <a:bodyPr/>
          <a:lstStyle/>
          <a:p>
            <a:endParaRPr lang="en-US"/>
          </a:p>
        </p:txBody>
      </p:sp>
      <p:sp>
        <p:nvSpPr>
          <p:cNvPr id="4" name="Shape 2"/>
          <p:cNvSpPr/>
          <p:nvPr/>
        </p:nvSpPr>
        <p:spPr>
          <a:xfrm rot="-1200000">
            <a:off x="768096" y="347472"/>
            <a:ext cx="146304" cy="73152"/>
          </a:xfrm>
          <a:prstGeom prst="ellipse">
            <a:avLst/>
          </a:prstGeom>
          <a:solidFill>
            <a:srgbClr val="7A944F"/>
          </a:solidFill>
          <a:ln w="12700">
            <a:solidFill>
              <a:srgbClr val="7A944F"/>
            </a:solidFill>
            <a:prstDash val="solid"/>
          </a:ln>
        </p:spPr>
        <p:txBody>
          <a:bodyPr/>
          <a:lstStyle/>
          <a:p>
            <a:endParaRPr lang="en-US"/>
          </a:p>
        </p:txBody>
      </p:sp>
      <p:sp>
        <p:nvSpPr>
          <p:cNvPr id="5" name="Shape 3"/>
          <p:cNvSpPr/>
          <p:nvPr/>
        </p:nvSpPr>
        <p:spPr>
          <a:xfrm rot="1440000">
            <a:off x="896112" y="420624"/>
            <a:ext cx="146304" cy="73152"/>
          </a:xfrm>
          <a:prstGeom prst="ellipse">
            <a:avLst/>
          </a:prstGeom>
          <a:solidFill>
            <a:srgbClr val="7A944F"/>
          </a:solidFill>
          <a:ln w="12700">
            <a:solidFill>
              <a:srgbClr val="7A944F"/>
            </a:solidFill>
            <a:prstDash val="solid"/>
          </a:ln>
        </p:spPr>
        <p:txBody>
          <a:bodyPr/>
          <a:lstStyle/>
          <a:p>
            <a:endParaRPr lang="en-US"/>
          </a:p>
        </p:txBody>
      </p:sp>
      <p:sp>
        <p:nvSpPr>
          <p:cNvPr id="6" name="Shape 4"/>
          <p:cNvSpPr/>
          <p:nvPr/>
        </p:nvSpPr>
        <p:spPr>
          <a:xfrm rot="1500000">
            <a:off x="722376" y="512064"/>
            <a:ext cx="146304" cy="73152"/>
          </a:xfrm>
          <a:prstGeom prst="ellipse">
            <a:avLst/>
          </a:prstGeom>
          <a:solidFill>
            <a:srgbClr val="7A944F"/>
          </a:solidFill>
          <a:ln w="12700">
            <a:solidFill>
              <a:srgbClr val="7A944F"/>
            </a:solidFill>
            <a:prstDash val="solid"/>
          </a:ln>
        </p:spPr>
        <p:txBody>
          <a:bodyPr/>
          <a:lstStyle/>
          <a:p>
            <a:endParaRPr lang="en-US"/>
          </a:p>
        </p:txBody>
      </p:sp>
      <p:sp>
        <p:nvSpPr>
          <p:cNvPr id="7" name="Text 5"/>
          <p:cNvSpPr/>
          <p:nvPr/>
        </p:nvSpPr>
        <p:spPr>
          <a:xfrm>
            <a:off x="1188720" y="310896"/>
            <a:ext cx="10332720" cy="411480"/>
          </a:xfrm>
          <a:prstGeom prst="rect">
            <a:avLst/>
          </a:prstGeom>
          <a:noFill/>
          <a:ln/>
        </p:spPr>
        <p:txBody>
          <a:bodyPr wrap="square" lIns="0" tIns="0" rIns="0" bIns="0" rtlCol="0" anchor="ctr"/>
          <a:lstStyle/>
          <a:p>
            <a:pPr marL="0" indent="0">
              <a:buNone/>
            </a:pPr>
            <a:r>
              <a:rPr lang="en-US" sz="2800" b="1" dirty="0">
                <a:solidFill>
                  <a:srgbClr val="2F5E3E"/>
                </a:solidFill>
                <a:latin typeface="Franklin Gothic Medium" pitchFamily="34" charset="0"/>
                <a:ea typeface="Franklin Gothic Medium" pitchFamily="34" charset="-122"/>
                <a:cs typeface="Franklin Gothic Medium" pitchFamily="34" charset="-120"/>
              </a:rPr>
              <a:t>A stronger photo-planning prompt</a:t>
            </a:r>
            <a:endParaRPr lang="en-US" sz="2800" dirty="0"/>
          </a:p>
        </p:txBody>
      </p:sp>
      <p:sp>
        <p:nvSpPr>
          <p:cNvPr id="8" name="Text 6"/>
          <p:cNvSpPr/>
          <p:nvPr/>
        </p:nvSpPr>
        <p:spPr>
          <a:xfrm>
            <a:off x="1207008" y="749808"/>
            <a:ext cx="10241280" cy="256032"/>
          </a:xfrm>
          <a:prstGeom prst="rect">
            <a:avLst/>
          </a:prstGeom>
          <a:noFill/>
          <a:ln/>
        </p:spPr>
        <p:txBody>
          <a:bodyPr wrap="square" lIns="0" tIns="0" rIns="0" bIns="0" rtlCol="0" anchor="ctr"/>
          <a:lstStyle/>
          <a:p>
            <a:pPr marL="0" indent="0">
              <a:buNone/>
            </a:pPr>
            <a:r>
              <a:rPr lang="en-US" sz="1300" dirty="0">
                <a:solidFill>
                  <a:srgbClr val="6C6C67"/>
                </a:solidFill>
                <a:latin typeface="Source Sans 3" pitchFamily="34" charset="0"/>
                <a:ea typeface="Source Sans 3" pitchFamily="34" charset="-122"/>
                <a:cs typeface="Source Sans 3" pitchFamily="34" charset="-120"/>
              </a:rPr>
              <a:t>Conditional follow-up questions preserve ownership without slowing every student down.</a:t>
            </a:r>
            <a:endParaRPr lang="en-US" sz="1300" dirty="0"/>
          </a:p>
        </p:txBody>
      </p:sp>
      <p:sp>
        <p:nvSpPr>
          <p:cNvPr id="12" name="Shape 10"/>
          <p:cNvSpPr/>
          <p:nvPr/>
        </p:nvSpPr>
        <p:spPr>
          <a:xfrm>
            <a:off x="868680" y="1234440"/>
            <a:ext cx="10424160" cy="4069080"/>
          </a:xfrm>
          <a:prstGeom prst="roundRect">
            <a:avLst/>
          </a:prstGeom>
          <a:solidFill>
            <a:srgbClr val="FFFFFF"/>
          </a:solidFill>
          <a:ln w="16510">
            <a:solidFill>
              <a:srgbClr val="2F5E3E"/>
            </a:solidFill>
            <a:prstDash val="solid"/>
          </a:ln>
        </p:spPr>
        <p:txBody>
          <a:bodyPr/>
          <a:lstStyle/>
          <a:p>
            <a:endParaRPr lang="en-US"/>
          </a:p>
        </p:txBody>
      </p:sp>
      <p:sp>
        <p:nvSpPr>
          <p:cNvPr id="13" name="Text 11"/>
          <p:cNvSpPr/>
          <p:nvPr/>
        </p:nvSpPr>
        <p:spPr>
          <a:xfrm>
            <a:off x="1234440" y="1600200"/>
            <a:ext cx="9692640" cy="3291840"/>
          </a:xfrm>
          <a:prstGeom prst="rect">
            <a:avLst/>
          </a:prstGeom>
          <a:noFill/>
          <a:ln/>
        </p:spPr>
        <p:txBody>
          <a:bodyPr wrap="square" lIns="254" tIns="254" rIns="254" bIns="254" rtlCol="0" anchor="ctr">
            <a:normAutofit/>
          </a:bodyPr>
          <a:lstStyle/>
          <a:p>
            <a:r>
              <a:rPr lang="en-US" sz="2000" dirty="0"/>
              <a:t>Act as a photo shoot planning manager for high school students in Lakewood, Washington. Ask one question at a time about location, transportation, schedule, equipment, subjects, and backup plans. Probe vague or unrealistic answers, especially when access or travel may be difficult. Do not make decisions for the student. After the student sets the direction, suggest optional ideas for lighting, angles, motion, composition, or camera settings. When the plan is complete, summarize the location, time, transportation, equipment, shot list, and backup plan.</a:t>
            </a:r>
          </a:p>
        </p:txBody>
      </p:sp>
      <p:sp>
        <p:nvSpPr>
          <p:cNvPr id="14" name="Text 12"/>
          <p:cNvSpPr/>
          <p:nvPr/>
        </p:nvSpPr>
        <p:spPr>
          <a:xfrm>
            <a:off x="1325880" y="5504688"/>
            <a:ext cx="9509760" cy="438912"/>
          </a:xfrm>
          <a:prstGeom prst="rect">
            <a:avLst/>
          </a:prstGeom>
          <a:noFill/>
          <a:ln/>
        </p:spPr>
        <p:txBody>
          <a:bodyPr wrap="square" lIns="0" tIns="0" rIns="0" bIns="0" rtlCol="0" anchor="ctr"/>
          <a:lstStyle/>
          <a:p>
            <a:pPr marL="0" indent="0" algn="ctr">
              <a:buNone/>
            </a:pPr>
            <a:r>
              <a:rPr lang="en-US" sz="2000" b="1" dirty="0">
                <a:solidFill>
                  <a:srgbClr val="2F5E3E"/>
                </a:solidFill>
                <a:latin typeface="Franklin Gothic Medium" pitchFamily="34" charset="0"/>
                <a:ea typeface="Franklin Gothic Medium" pitchFamily="34" charset="-122"/>
                <a:cs typeface="Franklin Gothic Medium" pitchFamily="34" charset="-120"/>
              </a:rPr>
              <a:t>Student ownership does not mean AI never offers ideas. AI waits until the student supplies the direction.</a:t>
            </a:r>
            <a:endParaRPr lang="en-US" sz="2000" dirty="0"/>
          </a:p>
        </p:txBody>
      </p:sp>
      <p:sp>
        <p:nvSpPr>
          <p:cNvPr id="25" name="Slide Number Placeholder 0"/>
          <p:cNvSpPr>
            <a:spLocks noGrp="1"/>
          </p:cNvSpPr>
          <p:nvPr>
            <p:ph type="sldNum" sz="quarter" idx="4294967295"/>
          </p:nvPr>
        </p:nvSpPr>
        <p:spPr>
          <a:xfrm>
            <a:off x="530352" y="6473952"/>
            <a:ext cx="274320" cy="164592"/>
          </a:xfrm>
          <a:prstGeom prst="rect">
            <a:avLst/>
          </a:prstGeom>
          <a:extLst>
            <a:ext uri="{C572A759-6A51-4108-AA02-DFA0A04FC94B}">
              <ma14:wrappingTextBoxFlag xmlns="" xmlns:ma14="http://schemas.microsoft.com/office/mac/drawingml/2011/main" val="0"/>
            </a:ext>
          </a:extLst>
        </p:spPr>
        <p:txBody>
          <a:bodyPr/>
          <a:lstStyle>
            <a:lvl1pPr>
              <a:defRPr sz="900">
                <a:solidFill>
                  <a:srgbClr val="7A944F"/>
                </a:solidFill>
                <a:latin typeface="Source Sans 3"/>
                <a:ea typeface="Source Sans 3"/>
                <a:cs typeface="Source Sans 3"/>
              </a:defRPr>
            </a:lvl1pPr>
          </a:lstStyle>
          <a:p>
            <a:pPr algn="l"/>
            <a:fld id="{F7021451-1387-4CA6-816F-3879F97B5CBC}" type="slidenum">
              <a:rPr lang="en-US" b="0"/>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Franklin Gothic Medium"/>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Source Sans 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387</TotalTime>
  <Words>1894</Words>
  <Application>Microsoft Office PowerPoint</Application>
  <PresentationFormat>Widescreen</PresentationFormat>
  <Paragraphs>240</Paragraphs>
  <Slides>17</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Franklin Gothic Medium</vt:lpstr>
      <vt:lpstr>Source Sans 3</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LaserSloth Media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 That Thinks With Students, Not For Them</dc:title>
  <dc:subject>WA-ACTE Summer Conference 2026</dc:subject>
  <dc:creator>Paul Warrick</dc:creator>
  <cp:lastModifiedBy>paul warrick</cp:lastModifiedBy>
  <cp:revision>4</cp:revision>
  <dcterms:created xsi:type="dcterms:W3CDTF">2026-07-27T23:26:52Z</dcterms:created>
  <dcterms:modified xsi:type="dcterms:W3CDTF">2026-08-03T21:02:43Z</dcterms:modified>
</cp:coreProperties>
</file>