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0" d="100"/>
          <a:sy n="90" d="100"/>
        </p:scale>
        <p:origin x="62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1681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conversationally. This session is less about a formal framework and more about showing how Paul and Stacy work together. Mention this is the second of three back-to-back sessions if it helps the room understand the pace.</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quick example. For support, reduce production demands but preserve the objective. For challenge, add strategic complexity.</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rapid examples. Evaluation artifacts: ask what the rubric requires, what evidence exists, and how to present growth clearly.</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turn this into a long framework talk. Say this is the pattern behind the examples, then move on.</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Avoid exact pricing if it may change. Say Stacy is not a separate paid platform. It is the name of the working relationship inside ChatGPT.</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prepared Q&amp;A responses from discussion: paid plan, transparency, boundaries around grading, and whether Stacy is a separate tool.</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to set ethical and practical boundaries. Say you are avoiding grading and feedback shortcuts because those can cost teachers an opportunity to know students.</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that Stacy is the named relationship you have built with ChatGPT. The point is not branding the AI, it is developing a consistent assistant workflow.</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the parent-email example live or summarize it. Stacy asks about recipients, action, tone, deadline, and what information to leave out.</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that the tagline is about transparency and trust, not an apology. It also opens conversations about responsible AI use.</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main teaching example. Build the marketing project live with Stacy or use this as a condensed version.</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Say the student is not sitting around waiting for inspiration. The planning prompt gets them started by making one decision at a time.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phrase Create first. Consult second. The student brings a draft before AI gives feedback.</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the five feedback forms. AI asks one question at a time and helps the student organize a summary after their answers.</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0E4"/>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7F0E4"/>
          </a:solidFill>
          <a:ln w="12700">
            <a:solidFill>
              <a:srgbClr val="F7F0E4"/>
            </a:solidFill>
            <a:prstDash val="solid"/>
          </a:ln>
        </p:spPr>
        <p:txBody>
          <a:bodyPr/>
          <a:lstStyle/>
          <a:p>
            <a:endParaRPr lang="en-US"/>
          </a:p>
        </p:txBody>
      </p:sp>
      <p:sp>
        <p:nvSpPr>
          <p:cNvPr id="3" name="Shape 1"/>
          <p:cNvSpPr/>
          <p:nvPr/>
        </p:nvSpPr>
        <p:spPr>
          <a:xfrm>
            <a:off x="0" y="0"/>
            <a:ext cx="347472" cy="6858000"/>
          </a:xfrm>
          <a:prstGeom prst="rect">
            <a:avLst/>
          </a:prstGeom>
          <a:solidFill>
            <a:srgbClr val="216341"/>
          </a:solidFill>
          <a:ln w="12700">
            <a:solidFill>
              <a:srgbClr val="216341"/>
            </a:solidFill>
            <a:prstDash val="solid"/>
          </a:ln>
        </p:spPr>
        <p:txBody>
          <a:bodyPr/>
          <a:lstStyle/>
          <a:p>
            <a:endParaRPr lang="en-US"/>
          </a:p>
        </p:txBody>
      </p:sp>
      <p:sp>
        <p:nvSpPr>
          <p:cNvPr id="4" name="Shape 2"/>
          <p:cNvSpPr/>
          <p:nvPr/>
        </p:nvSpPr>
        <p:spPr>
          <a:xfrm>
            <a:off x="347472" y="0"/>
            <a:ext cx="91440" cy="6858000"/>
          </a:xfrm>
          <a:prstGeom prst="rect">
            <a:avLst/>
          </a:prstGeom>
          <a:solidFill>
            <a:srgbClr val="BE7418"/>
          </a:solidFill>
          <a:ln w="12700">
            <a:solidFill>
              <a:srgbClr val="BE7418"/>
            </a:solidFill>
            <a:prstDash val="solid"/>
          </a:ln>
        </p:spPr>
        <p:txBody>
          <a:bodyPr/>
          <a:lstStyle/>
          <a:p>
            <a:endParaRPr lang="en-US"/>
          </a:p>
        </p:txBody>
      </p:sp>
      <p:sp>
        <p:nvSpPr>
          <p:cNvPr id="5" name="Text 3"/>
          <p:cNvSpPr/>
          <p:nvPr/>
        </p:nvSpPr>
        <p:spPr>
          <a:xfrm>
            <a:off x="822960" y="960120"/>
            <a:ext cx="6583680" cy="1645920"/>
          </a:xfrm>
          <a:prstGeom prst="rect">
            <a:avLst/>
          </a:prstGeom>
          <a:noFill/>
          <a:ln/>
        </p:spPr>
        <p:txBody>
          <a:bodyPr wrap="square" lIns="0" tIns="0" rIns="0" bIns="0" rtlCol="0" anchor="ctr">
            <a:normAutofit/>
          </a:bodyPr>
          <a:lstStyle/>
          <a:p>
            <a:pPr marL="0" indent="0">
              <a:buNone/>
            </a:pPr>
            <a:r>
              <a:rPr lang="en-US" sz="4400" b="1" dirty="0">
                <a:solidFill>
                  <a:srgbClr val="216341"/>
                </a:solidFill>
                <a:latin typeface="Franklin Gothic Demi" pitchFamily="34" charset="0"/>
                <a:ea typeface="Franklin Gothic Demi" pitchFamily="34" charset="-122"/>
                <a:cs typeface="Franklin Gothic Demi" pitchFamily="34" charset="-120"/>
              </a:rPr>
              <a:t>Chatting with</a:t>
            </a:r>
            <a:endParaRPr lang="en-US" sz="4400" dirty="0"/>
          </a:p>
          <a:p>
            <a:pPr marL="0" indent="0">
              <a:buNone/>
            </a:pPr>
            <a:r>
              <a:rPr lang="en-US" sz="4400" b="1" dirty="0">
                <a:solidFill>
                  <a:srgbClr val="216341"/>
                </a:solidFill>
                <a:latin typeface="Franklin Gothic Demi" pitchFamily="34" charset="0"/>
                <a:ea typeface="Franklin Gothic Demi" pitchFamily="34" charset="-122"/>
                <a:cs typeface="Franklin Gothic Demi" pitchFamily="34" charset="-120"/>
              </a:rPr>
              <a:t>Stacy</a:t>
            </a:r>
            <a:endParaRPr lang="en-US" sz="4400" dirty="0"/>
          </a:p>
        </p:txBody>
      </p:sp>
      <p:sp>
        <p:nvSpPr>
          <p:cNvPr id="6" name="Text 4"/>
          <p:cNvSpPr/>
          <p:nvPr/>
        </p:nvSpPr>
        <p:spPr>
          <a:xfrm>
            <a:off x="859536" y="2852928"/>
            <a:ext cx="6309360" cy="320040"/>
          </a:xfrm>
          <a:prstGeom prst="rect">
            <a:avLst/>
          </a:prstGeom>
          <a:noFill/>
          <a:ln/>
        </p:spPr>
        <p:txBody>
          <a:bodyPr wrap="square" lIns="0" tIns="0" rIns="0" bIns="0" rtlCol="0" anchor="ctr"/>
          <a:lstStyle/>
          <a:p>
            <a:pPr marL="0" indent="0">
              <a:buNone/>
            </a:pPr>
            <a:r>
              <a:rPr lang="en-US" sz="1800" dirty="0">
                <a:solidFill>
                  <a:srgbClr val="2D2D2D"/>
                </a:solidFill>
                <a:latin typeface="Source Sans 3" pitchFamily="34" charset="0"/>
                <a:ea typeface="Source Sans 3" pitchFamily="34" charset="-122"/>
                <a:cs typeface="Source Sans 3" pitchFamily="34" charset="-120"/>
              </a:rPr>
              <a:t>Building a better relationship with your AI assistant</a:t>
            </a:r>
            <a:endParaRPr lang="en-US" sz="1800" dirty="0"/>
          </a:p>
        </p:txBody>
      </p:sp>
      <p:sp>
        <p:nvSpPr>
          <p:cNvPr id="7" name="Text 5"/>
          <p:cNvSpPr/>
          <p:nvPr/>
        </p:nvSpPr>
        <p:spPr>
          <a:xfrm>
            <a:off x="859536" y="5166360"/>
            <a:ext cx="4572000" cy="228600"/>
          </a:xfrm>
          <a:prstGeom prst="rect">
            <a:avLst/>
          </a:prstGeom>
          <a:noFill/>
          <a:ln/>
        </p:spPr>
        <p:txBody>
          <a:bodyPr wrap="square" lIns="0" tIns="0" rIns="0" bIns="0" rtlCol="0" anchor="ctr"/>
          <a:lstStyle/>
          <a:p>
            <a:pPr marL="0" indent="0">
              <a:buNone/>
            </a:pPr>
            <a:r>
              <a:rPr lang="en-US" sz="1250" dirty="0">
                <a:solidFill>
                  <a:srgbClr val="6B6B63"/>
                </a:solidFill>
                <a:latin typeface="Source Sans 3" pitchFamily="34" charset="0"/>
                <a:ea typeface="Source Sans 3" pitchFamily="34" charset="-122"/>
                <a:cs typeface="Source Sans 3" pitchFamily="34" charset="-120"/>
              </a:rPr>
              <a:t>WA-ACTE Summer Conference 2026 • Spokane</a:t>
            </a:r>
            <a:endParaRPr lang="en-US" sz="1250" dirty="0"/>
          </a:p>
        </p:txBody>
      </p:sp>
      <p:sp>
        <p:nvSpPr>
          <p:cNvPr id="8" name="Text 6"/>
          <p:cNvSpPr/>
          <p:nvPr/>
        </p:nvSpPr>
        <p:spPr>
          <a:xfrm>
            <a:off x="859536" y="5486400"/>
            <a:ext cx="4572000" cy="457200"/>
          </a:xfrm>
          <a:prstGeom prst="rect">
            <a:avLst/>
          </a:prstGeom>
          <a:noFill/>
          <a:ln/>
        </p:spPr>
        <p:txBody>
          <a:bodyPr wrap="square" lIns="0" tIns="0" rIns="0" bIns="0" rtlCol="0" anchor="ctr"/>
          <a:lstStyle/>
          <a:p>
            <a:pPr marL="0" indent="0">
              <a:buNone/>
            </a:pPr>
            <a:r>
              <a:rPr lang="en-US" sz="1200" dirty="0">
                <a:solidFill>
                  <a:srgbClr val="2D2D2D"/>
                </a:solidFill>
                <a:latin typeface="Source Sans 3" pitchFamily="34" charset="0"/>
                <a:ea typeface="Source Sans 3" pitchFamily="34" charset="-122"/>
                <a:cs typeface="Source Sans 3" pitchFamily="34" charset="-120"/>
              </a:rPr>
              <a:t>Paul Warrick</a:t>
            </a:r>
            <a:endParaRPr lang="en-US" sz="1200" dirty="0"/>
          </a:p>
          <a:p>
            <a:pPr marL="0" indent="0">
              <a:buNone/>
            </a:pPr>
            <a:r>
              <a:rPr lang="en-US" sz="1200" dirty="0">
                <a:solidFill>
                  <a:srgbClr val="2D2D2D"/>
                </a:solidFill>
                <a:latin typeface="Source Sans 3" pitchFamily="34" charset="0"/>
                <a:ea typeface="Source Sans 3" pitchFamily="34" charset="-122"/>
                <a:cs typeface="Source Sans 3" pitchFamily="34" charset="-120"/>
              </a:rPr>
              <a:t>Photography • Business • Computer Science</a:t>
            </a:r>
            <a:endParaRPr lang="en-US" sz="1200" dirty="0"/>
          </a:p>
        </p:txBody>
      </p:sp>
      <p:sp>
        <p:nvSpPr>
          <p:cNvPr id="9" name="Text 7"/>
          <p:cNvSpPr/>
          <p:nvPr/>
        </p:nvSpPr>
        <p:spPr>
          <a:xfrm>
            <a:off x="8321040" y="4892040"/>
            <a:ext cx="2103120" cy="548640"/>
          </a:xfrm>
          <a:prstGeom prst="rect">
            <a:avLst/>
          </a:prstGeom>
          <a:noFill/>
          <a:ln/>
        </p:spPr>
        <p:txBody>
          <a:bodyPr wrap="square" lIns="0" tIns="0" rIns="0" bIns="0" rtlCol="0" anchor="ctr"/>
          <a:lstStyle/>
          <a:p>
            <a:pPr marL="0" indent="0" algn="r">
              <a:buNone/>
            </a:pPr>
            <a:r>
              <a:rPr lang="en-US" sz="2200" b="1" dirty="0">
                <a:solidFill>
                  <a:srgbClr val="216341"/>
                </a:solidFill>
                <a:latin typeface="Franklin Gothic Demi" pitchFamily="34" charset="0"/>
                <a:ea typeface="Franklin Gothic Demi" pitchFamily="34" charset="-122"/>
                <a:cs typeface="Franklin Gothic Demi" pitchFamily="34" charset="-120"/>
              </a:rPr>
              <a:t>LASERSLOTH</a:t>
            </a:r>
            <a:endParaRPr lang="en-US" sz="2200" dirty="0"/>
          </a:p>
          <a:p>
            <a:pPr marL="0" indent="0" algn="r">
              <a:buNone/>
            </a:pPr>
            <a:r>
              <a:rPr lang="en-US" sz="2200" b="1" dirty="0">
                <a:solidFill>
                  <a:srgbClr val="216341"/>
                </a:solidFill>
                <a:latin typeface="Franklin Gothic Demi" pitchFamily="34" charset="0"/>
                <a:ea typeface="Franklin Gothic Demi" pitchFamily="34" charset="-122"/>
                <a:cs typeface="Franklin Gothic Demi" pitchFamily="34" charset="-120"/>
              </a:rPr>
              <a:t>MEDIA</a:t>
            </a:r>
            <a:endParaRPr lang="en-US" sz="2200" dirty="0"/>
          </a:p>
        </p:txBody>
      </p:sp>
      <p:sp>
        <p:nvSpPr>
          <p:cNvPr id="10" name="Text 8"/>
          <p:cNvSpPr/>
          <p:nvPr/>
        </p:nvSpPr>
        <p:spPr>
          <a:xfrm>
            <a:off x="7406640" y="5504688"/>
            <a:ext cx="3017520" cy="155448"/>
          </a:xfrm>
          <a:prstGeom prst="rect">
            <a:avLst/>
          </a:prstGeom>
          <a:noFill/>
          <a:ln/>
        </p:spPr>
        <p:txBody>
          <a:bodyPr wrap="square" lIns="0" tIns="0" rIns="0" bIns="0" rtlCol="0" anchor="ctr"/>
          <a:lstStyle/>
          <a:p>
            <a:pPr marL="0" indent="0" algn="r">
              <a:buNone/>
            </a:pPr>
            <a:r>
              <a:rPr lang="en-US" sz="820" dirty="0">
                <a:solidFill>
                  <a:srgbClr val="BE7418"/>
                </a:solidFill>
                <a:latin typeface="Source Sans 3" pitchFamily="34" charset="0"/>
                <a:ea typeface="Source Sans 3" pitchFamily="34" charset="-122"/>
                <a:cs typeface="Source Sans 3" pitchFamily="34" charset="-120"/>
              </a:rPr>
              <a:t>PUBLISHING THAT GROWS IDEAS</a:t>
            </a:r>
            <a:endParaRPr lang="en-US" sz="820" dirty="0"/>
          </a:p>
        </p:txBody>
      </p:sp>
      <p:pic>
        <p:nvPicPr>
          <p:cNvPr id="12" name="Picture 11">
            <a:extLst>
              <a:ext uri="{FF2B5EF4-FFF2-40B4-BE49-F238E27FC236}">
                <a16:creationId xmlns:a16="http://schemas.microsoft.com/office/drawing/2014/main" id="{DDDC1BC5-27A6-077D-F303-C91376980BF1}"/>
              </a:ext>
            </a:extLst>
          </p:cNvPr>
          <p:cNvPicPr>
            <a:picLocks noChangeAspect="1"/>
          </p:cNvPicPr>
          <p:nvPr/>
        </p:nvPicPr>
        <p:blipFill>
          <a:blip r:embed="rId3"/>
          <a:stretch>
            <a:fillRect/>
          </a:stretch>
        </p:blipFill>
        <p:spPr>
          <a:xfrm>
            <a:off x="8194548" y="1574292"/>
            <a:ext cx="2356104" cy="235610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Same target, adjusted pathway</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Differentiation should not quietly change the learning target.</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777240" y="1417320"/>
            <a:ext cx="4937760" cy="3886200"/>
          </a:xfrm>
          <a:prstGeom prst="roundRect">
            <a:avLst>
              <a:gd name="adj" fmla="val 1176"/>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777240" y="1417320"/>
            <a:ext cx="100584" cy="3886200"/>
          </a:xfrm>
          <a:prstGeom prst="rect">
            <a:avLst/>
          </a:prstGeom>
          <a:solidFill>
            <a:srgbClr val="216341"/>
          </a:solidFill>
          <a:ln w="12700">
            <a:solidFill>
              <a:srgbClr val="216341"/>
            </a:solidFill>
            <a:prstDash val="solid"/>
          </a:ln>
        </p:spPr>
        <p:txBody>
          <a:bodyPr/>
          <a:lstStyle/>
          <a:p>
            <a:endParaRPr lang="en-US"/>
          </a:p>
        </p:txBody>
      </p:sp>
      <p:sp>
        <p:nvSpPr>
          <p:cNvPr id="7" name="Text 5"/>
          <p:cNvSpPr/>
          <p:nvPr/>
        </p:nvSpPr>
        <p:spPr>
          <a:xfrm>
            <a:off x="987552" y="1581912"/>
            <a:ext cx="461772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More support</a:t>
            </a:r>
            <a:endParaRPr lang="en-US" sz="1400" dirty="0"/>
          </a:p>
        </p:txBody>
      </p:sp>
      <p:sp>
        <p:nvSpPr>
          <p:cNvPr id="8" name="Text 6"/>
          <p:cNvSpPr/>
          <p:nvPr/>
        </p:nvSpPr>
        <p:spPr>
          <a:xfrm>
            <a:off x="987552" y="1920240"/>
            <a:ext cx="4572000" cy="322783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Same product choice and planning prompt.</a:t>
            </a:r>
            <a:endParaRPr lang="en-US" sz="1260" dirty="0"/>
          </a:p>
          <a:p>
            <a:pPr marL="0" indent="0">
              <a:buNone/>
            </a:pP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Reduce production load: storyboard a commercial instead of filming, use a print-ad template, add checkpoints, explain marketing terms, and keep the pitch short.</a:t>
            </a:r>
            <a:endParaRPr lang="en-US" sz="1260" dirty="0"/>
          </a:p>
          <a:p>
            <a:pPr marL="0" indent="0">
              <a:buNone/>
            </a:pP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Goal: reduce technical burden while preserving marketing thinking.</a:t>
            </a:r>
            <a:endParaRPr lang="en-US" sz="1260" dirty="0"/>
          </a:p>
        </p:txBody>
      </p:sp>
      <p:sp>
        <p:nvSpPr>
          <p:cNvPr id="9" name="Shape 7"/>
          <p:cNvSpPr/>
          <p:nvPr/>
        </p:nvSpPr>
        <p:spPr>
          <a:xfrm>
            <a:off x="6492240" y="1417320"/>
            <a:ext cx="4937760" cy="3886200"/>
          </a:xfrm>
          <a:prstGeom prst="roundRect">
            <a:avLst>
              <a:gd name="adj" fmla="val 1176"/>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6492240" y="1417320"/>
            <a:ext cx="100584" cy="3886200"/>
          </a:xfrm>
          <a:prstGeom prst="rect">
            <a:avLst/>
          </a:prstGeom>
          <a:solidFill>
            <a:srgbClr val="BE7418"/>
          </a:solidFill>
          <a:ln w="12700">
            <a:solidFill>
              <a:srgbClr val="BE7418"/>
            </a:solidFill>
            <a:prstDash val="solid"/>
          </a:ln>
        </p:spPr>
        <p:txBody>
          <a:bodyPr/>
          <a:lstStyle/>
          <a:p>
            <a:endParaRPr lang="en-US"/>
          </a:p>
        </p:txBody>
      </p:sp>
      <p:sp>
        <p:nvSpPr>
          <p:cNvPr id="11" name="Text 9"/>
          <p:cNvSpPr/>
          <p:nvPr/>
        </p:nvSpPr>
        <p:spPr>
          <a:xfrm>
            <a:off x="6702552" y="1581912"/>
            <a:ext cx="461772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More challenge</a:t>
            </a:r>
            <a:endParaRPr lang="en-US" sz="1400" dirty="0"/>
          </a:p>
        </p:txBody>
      </p:sp>
      <p:sp>
        <p:nvSpPr>
          <p:cNvPr id="12" name="Text 10"/>
          <p:cNvSpPr/>
          <p:nvPr/>
        </p:nvSpPr>
        <p:spPr>
          <a:xfrm>
            <a:off x="6702552" y="1920240"/>
            <a:ext cx="4572000" cy="322783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Add complexity without adding busywork.</a:t>
            </a:r>
            <a:endParaRPr lang="en-US" sz="1260" dirty="0"/>
          </a:p>
          <a:p>
            <a:pPr marL="0" indent="0">
              <a:buNone/>
            </a:pP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Require sharper audience research, multiple channels, a budget constraint, A/B message options, stronger success metrics, or a more polished professional pitch.</a:t>
            </a:r>
            <a:endParaRPr lang="en-US" sz="1260" dirty="0"/>
          </a:p>
          <a:p>
            <a:pPr marL="0" indent="0">
              <a:buNone/>
            </a:pP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Goal: deepen strategy and decision-making.</a:t>
            </a:r>
            <a:endParaRPr lang="en-US" sz="1260" dirty="0"/>
          </a:p>
        </p:txBody>
      </p:sp>
      <p:sp>
        <p:nvSpPr>
          <p:cNvPr id="13" name="Shape 11"/>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4" name="Text 12"/>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5" name="Text 13"/>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10</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Day-to-day work with an assistant</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Ask the questions you would ask an expert, then bring your judgment.</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868680" y="1709928"/>
            <a:ext cx="640080" cy="0"/>
          </a:xfrm>
          <a:prstGeom prst="line">
            <a:avLst/>
          </a:prstGeom>
          <a:noFill/>
          <a:ln w="25400">
            <a:solidFill>
              <a:srgbClr val="BE7418"/>
            </a:solidFill>
            <a:prstDash val="solid"/>
          </a:ln>
        </p:spPr>
        <p:txBody>
          <a:bodyPr/>
          <a:lstStyle/>
          <a:p>
            <a:endParaRPr lang="en-US"/>
          </a:p>
        </p:txBody>
      </p:sp>
      <p:sp>
        <p:nvSpPr>
          <p:cNvPr id="6" name="Text 4"/>
          <p:cNvSpPr/>
          <p:nvPr/>
        </p:nvSpPr>
        <p:spPr>
          <a:xfrm>
            <a:off x="1691640" y="1417320"/>
            <a:ext cx="2194560" cy="274320"/>
          </a:xfrm>
          <a:prstGeom prst="rect">
            <a:avLst/>
          </a:prstGeom>
          <a:noFill/>
          <a:ln/>
        </p:spPr>
        <p:txBody>
          <a:bodyPr wrap="square" lIns="0" tIns="0" rIns="0" bIns="0" rtlCol="0" anchor="ctr"/>
          <a:lstStyle/>
          <a:p>
            <a:pPr marL="0" indent="0">
              <a:buNone/>
            </a:pPr>
            <a:r>
              <a:rPr lang="en-US" sz="1600" b="1" dirty="0">
                <a:solidFill>
                  <a:srgbClr val="216341"/>
                </a:solidFill>
                <a:latin typeface="Franklin Gothic Demi" pitchFamily="34" charset="0"/>
                <a:ea typeface="Franklin Gothic Demi" pitchFamily="34" charset="-122"/>
                <a:cs typeface="Franklin Gothic Demi" pitchFamily="34" charset="-120"/>
              </a:rPr>
              <a:t>Correspondence</a:t>
            </a:r>
            <a:endParaRPr lang="en-US" sz="1600" dirty="0"/>
          </a:p>
        </p:txBody>
      </p:sp>
      <p:sp>
        <p:nvSpPr>
          <p:cNvPr id="7" name="Text 5"/>
          <p:cNvSpPr/>
          <p:nvPr/>
        </p:nvSpPr>
        <p:spPr>
          <a:xfrm>
            <a:off x="4069080" y="1417320"/>
            <a:ext cx="6675120" cy="320040"/>
          </a:xfrm>
          <a:prstGeom prst="rect">
            <a:avLst/>
          </a:prstGeom>
          <a:noFill/>
          <a:ln/>
        </p:spPr>
        <p:txBody>
          <a:bodyPr wrap="square" lIns="0" tIns="0" rIns="0" bIns="0" rtlCol="0" anchor="ctr"/>
          <a:lstStyle/>
          <a:p>
            <a:pPr marL="0" indent="0">
              <a:buNone/>
            </a:pPr>
            <a:r>
              <a:rPr lang="en-US" sz="1500" dirty="0">
                <a:solidFill>
                  <a:srgbClr val="2D2D2D"/>
                </a:solidFill>
                <a:latin typeface="Source Sans 3" pitchFamily="34" charset="0"/>
                <a:ea typeface="Source Sans 3" pitchFamily="34" charset="-122"/>
                <a:cs typeface="Source Sans 3" pitchFamily="34" charset="-120"/>
              </a:rPr>
              <a:t>Audience, tone, purpose, missing context, clarity.</a:t>
            </a:r>
            <a:endParaRPr lang="en-US" sz="1500" dirty="0"/>
          </a:p>
        </p:txBody>
      </p:sp>
      <p:sp>
        <p:nvSpPr>
          <p:cNvPr id="8" name="Shape 6"/>
          <p:cNvSpPr/>
          <p:nvPr/>
        </p:nvSpPr>
        <p:spPr>
          <a:xfrm>
            <a:off x="868680" y="2670048"/>
            <a:ext cx="640080" cy="0"/>
          </a:xfrm>
          <a:prstGeom prst="line">
            <a:avLst/>
          </a:prstGeom>
          <a:noFill/>
          <a:ln w="25400">
            <a:solidFill>
              <a:srgbClr val="BE7418"/>
            </a:solidFill>
            <a:prstDash val="solid"/>
          </a:ln>
        </p:spPr>
        <p:txBody>
          <a:bodyPr/>
          <a:lstStyle/>
          <a:p>
            <a:endParaRPr lang="en-US"/>
          </a:p>
        </p:txBody>
      </p:sp>
      <p:sp>
        <p:nvSpPr>
          <p:cNvPr id="9" name="Text 7"/>
          <p:cNvSpPr/>
          <p:nvPr/>
        </p:nvSpPr>
        <p:spPr>
          <a:xfrm>
            <a:off x="1691640" y="2377440"/>
            <a:ext cx="2194560" cy="274320"/>
          </a:xfrm>
          <a:prstGeom prst="rect">
            <a:avLst/>
          </a:prstGeom>
          <a:noFill/>
          <a:ln/>
        </p:spPr>
        <p:txBody>
          <a:bodyPr wrap="square" lIns="0" tIns="0" rIns="0" bIns="0" rtlCol="0" anchor="ctr"/>
          <a:lstStyle/>
          <a:p>
            <a:pPr marL="0" indent="0">
              <a:buNone/>
            </a:pPr>
            <a:r>
              <a:rPr lang="en-US" sz="1600" b="1" dirty="0">
                <a:solidFill>
                  <a:srgbClr val="216341"/>
                </a:solidFill>
                <a:latin typeface="Franklin Gothic Demi" pitchFamily="34" charset="0"/>
                <a:ea typeface="Franklin Gothic Demi" pitchFamily="34" charset="-122"/>
                <a:cs typeface="Franklin Gothic Demi" pitchFamily="34" charset="-120"/>
              </a:rPr>
              <a:t>Program data</a:t>
            </a:r>
            <a:endParaRPr lang="en-US" sz="1600" dirty="0"/>
          </a:p>
        </p:txBody>
      </p:sp>
      <p:sp>
        <p:nvSpPr>
          <p:cNvPr id="10" name="Text 8"/>
          <p:cNvSpPr/>
          <p:nvPr/>
        </p:nvSpPr>
        <p:spPr>
          <a:xfrm>
            <a:off x="4069080" y="2377440"/>
            <a:ext cx="6675120" cy="320040"/>
          </a:xfrm>
          <a:prstGeom prst="rect">
            <a:avLst/>
          </a:prstGeom>
          <a:noFill/>
          <a:ln/>
        </p:spPr>
        <p:txBody>
          <a:bodyPr wrap="square" lIns="0" tIns="0" rIns="0" bIns="0" rtlCol="0" anchor="ctr"/>
          <a:lstStyle/>
          <a:p>
            <a:pPr marL="0" indent="0">
              <a:buNone/>
            </a:pPr>
            <a:r>
              <a:rPr lang="en-US" sz="1500" dirty="0">
                <a:solidFill>
                  <a:srgbClr val="2D2D2D"/>
                </a:solidFill>
                <a:latin typeface="Source Sans 3" pitchFamily="34" charset="0"/>
                <a:ea typeface="Source Sans 3" pitchFamily="34" charset="-122"/>
                <a:cs typeface="Source Sans 3" pitchFamily="34" charset="-120"/>
              </a:rPr>
              <a:t>Dual credit, industry certifications, student accolades, administrator reports.</a:t>
            </a:r>
            <a:endParaRPr lang="en-US" sz="1500" dirty="0"/>
          </a:p>
        </p:txBody>
      </p:sp>
      <p:sp>
        <p:nvSpPr>
          <p:cNvPr id="11" name="Shape 9"/>
          <p:cNvSpPr/>
          <p:nvPr/>
        </p:nvSpPr>
        <p:spPr>
          <a:xfrm>
            <a:off x="868680" y="3630168"/>
            <a:ext cx="640080" cy="0"/>
          </a:xfrm>
          <a:prstGeom prst="line">
            <a:avLst/>
          </a:prstGeom>
          <a:noFill/>
          <a:ln w="25400">
            <a:solidFill>
              <a:srgbClr val="BE7418"/>
            </a:solidFill>
            <a:prstDash val="solid"/>
          </a:ln>
        </p:spPr>
        <p:txBody>
          <a:bodyPr/>
          <a:lstStyle/>
          <a:p>
            <a:endParaRPr lang="en-US"/>
          </a:p>
        </p:txBody>
      </p:sp>
      <p:sp>
        <p:nvSpPr>
          <p:cNvPr id="12" name="Text 10"/>
          <p:cNvSpPr/>
          <p:nvPr/>
        </p:nvSpPr>
        <p:spPr>
          <a:xfrm>
            <a:off x="1691640" y="3337560"/>
            <a:ext cx="2194560" cy="274320"/>
          </a:xfrm>
          <a:prstGeom prst="rect">
            <a:avLst/>
          </a:prstGeom>
          <a:noFill/>
          <a:ln/>
        </p:spPr>
        <p:txBody>
          <a:bodyPr wrap="square" lIns="0" tIns="0" rIns="0" bIns="0" rtlCol="0" anchor="ctr"/>
          <a:lstStyle/>
          <a:p>
            <a:pPr marL="0" indent="0">
              <a:buNone/>
            </a:pPr>
            <a:r>
              <a:rPr lang="en-US" sz="1600" b="1" dirty="0">
                <a:solidFill>
                  <a:srgbClr val="216341"/>
                </a:solidFill>
                <a:latin typeface="Franklin Gothic Demi" pitchFamily="34" charset="0"/>
                <a:ea typeface="Franklin Gothic Demi" pitchFamily="34" charset="-122"/>
                <a:cs typeface="Franklin Gothic Demi" pitchFamily="34" charset="-120"/>
              </a:rPr>
              <a:t>Evaluation artifacts</a:t>
            </a:r>
            <a:endParaRPr lang="en-US" sz="1600" dirty="0"/>
          </a:p>
        </p:txBody>
      </p:sp>
      <p:sp>
        <p:nvSpPr>
          <p:cNvPr id="13" name="Text 11"/>
          <p:cNvSpPr/>
          <p:nvPr/>
        </p:nvSpPr>
        <p:spPr>
          <a:xfrm>
            <a:off x="4069080" y="3337560"/>
            <a:ext cx="6675120" cy="320040"/>
          </a:xfrm>
          <a:prstGeom prst="rect">
            <a:avLst/>
          </a:prstGeom>
          <a:noFill/>
          <a:ln/>
        </p:spPr>
        <p:txBody>
          <a:bodyPr wrap="square" lIns="0" tIns="0" rIns="0" bIns="0" rtlCol="0" anchor="ctr"/>
          <a:lstStyle/>
          <a:p>
            <a:pPr marL="0" indent="0">
              <a:buNone/>
            </a:pPr>
            <a:r>
              <a:rPr lang="en-US" sz="1500" dirty="0">
                <a:solidFill>
                  <a:srgbClr val="2D2D2D"/>
                </a:solidFill>
                <a:latin typeface="Source Sans 3" pitchFamily="34" charset="0"/>
                <a:ea typeface="Source Sans 3" pitchFamily="34" charset="-122"/>
                <a:cs typeface="Source Sans 3" pitchFamily="34" charset="-120"/>
              </a:rPr>
              <a:t>Student growth over assignments, reflection evidence, upload-ready artifacts.</a:t>
            </a:r>
            <a:endParaRPr lang="en-US" sz="1500" dirty="0"/>
          </a:p>
        </p:txBody>
      </p:sp>
      <p:sp>
        <p:nvSpPr>
          <p:cNvPr id="14" name="Shape 12"/>
          <p:cNvSpPr/>
          <p:nvPr/>
        </p:nvSpPr>
        <p:spPr>
          <a:xfrm>
            <a:off x="868680" y="4590288"/>
            <a:ext cx="640080" cy="0"/>
          </a:xfrm>
          <a:prstGeom prst="line">
            <a:avLst/>
          </a:prstGeom>
          <a:noFill/>
          <a:ln w="25400">
            <a:solidFill>
              <a:srgbClr val="BE7418"/>
            </a:solidFill>
            <a:prstDash val="solid"/>
          </a:ln>
        </p:spPr>
        <p:txBody>
          <a:bodyPr/>
          <a:lstStyle/>
          <a:p>
            <a:endParaRPr lang="en-US"/>
          </a:p>
        </p:txBody>
      </p:sp>
      <p:sp>
        <p:nvSpPr>
          <p:cNvPr id="15" name="Text 13"/>
          <p:cNvSpPr/>
          <p:nvPr/>
        </p:nvSpPr>
        <p:spPr>
          <a:xfrm>
            <a:off x="1691640" y="4297680"/>
            <a:ext cx="2194560" cy="274320"/>
          </a:xfrm>
          <a:prstGeom prst="rect">
            <a:avLst/>
          </a:prstGeom>
          <a:noFill/>
          <a:ln/>
        </p:spPr>
        <p:txBody>
          <a:bodyPr wrap="square" lIns="0" tIns="0" rIns="0" bIns="0" rtlCol="0" anchor="ctr"/>
          <a:lstStyle/>
          <a:p>
            <a:pPr marL="0" indent="0">
              <a:buNone/>
            </a:pPr>
            <a:r>
              <a:rPr lang="en-US" sz="1600" b="1" dirty="0">
                <a:solidFill>
                  <a:srgbClr val="216341"/>
                </a:solidFill>
                <a:latin typeface="Franklin Gothic Demi" pitchFamily="34" charset="0"/>
                <a:ea typeface="Franklin Gothic Demi" pitchFamily="34" charset="-122"/>
                <a:cs typeface="Franklin Gothic Demi" pitchFamily="34" charset="-120"/>
              </a:rPr>
              <a:t>Workflow design</a:t>
            </a:r>
            <a:endParaRPr lang="en-US" sz="1600" dirty="0"/>
          </a:p>
        </p:txBody>
      </p:sp>
      <p:sp>
        <p:nvSpPr>
          <p:cNvPr id="16" name="Text 14"/>
          <p:cNvSpPr/>
          <p:nvPr/>
        </p:nvSpPr>
        <p:spPr>
          <a:xfrm>
            <a:off x="4069080" y="4297680"/>
            <a:ext cx="6675120" cy="320040"/>
          </a:xfrm>
          <a:prstGeom prst="rect">
            <a:avLst/>
          </a:prstGeom>
          <a:noFill/>
          <a:ln/>
        </p:spPr>
        <p:txBody>
          <a:bodyPr wrap="square" lIns="0" tIns="0" rIns="0" bIns="0" rtlCol="0" anchor="ctr"/>
          <a:lstStyle/>
          <a:p>
            <a:pPr marL="0" indent="0">
              <a:buNone/>
            </a:pPr>
            <a:r>
              <a:rPr lang="en-US" sz="1500" dirty="0">
                <a:solidFill>
                  <a:srgbClr val="2D2D2D"/>
                </a:solidFill>
                <a:latin typeface="Source Sans 3" pitchFamily="34" charset="0"/>
                <a:ea typeface="Source Sans 3" pitchFamily="34" charset="-122"/>
                <a:cs typeface="Source Sans 3" pitchFamily="34" charset="-120"/>
              </a:rPr>
              <a:t>Email summaries, action items, agent concepts, platform comparisons.</a:t>
            </a:r>
            <a:endParaRPr lang="en-US" sz="1500" dirty="0"/>
          </a:p>
        </p:txBody>
      </p:sp>
      <p:sp>
        <p:nvSpPr>
          <p:cNvPr id="17" name="Shape 15"/>
          <p:cNvSpPr/>
          <p:nvPr/>
        </p:nvSpPr>
        <p:spPr>
          <a:xfrm>
            <a:off x="1097280" y="5486400"/>
            <a:ext cx="9921240" cy="502920"/>
          </a:xfrm>
          <a:prstGeom prst="rect">
            <a:avLst/>
          </a:prstGeom>
          <a:solidFill>
            <a:srgbClr val="216341"/>
          </a:solidFill>
          <a:ln w="12700">
            <a:solidFill>
              <a:srgbClr val="216341"/>
            </a:solidFill>
            <a:prstDash val="solid"/>
          </a:ln>
        </p:spPr>
        <p:txBody>
          <a:bodyPr/>
          <a:lstStyle/>
          <a:p>
            <a:endParaRPr lang="en-US"/>
          </a:p>
        </p:txBody>
      </p:sp>
      <p:sp>
        <p:nvSpPr>
          <p:cNvPr id="18" name="Text 16"/>
          <p:cNvSpPr/>
          <p:nvPr/>
        </p:nvSpPr>
        <p:spPr>
          <a:xfrm>
            <a:off x="1298448" y="5632704"/>
            <a:ext cx="9518904" cy="22860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I do not ask Stacy to invent my classroom. I ask her to help me organize what I know and find what I missed.</a:t>
            </a:r>
            <a:endParaRPr lang="en-US" sz="1650" dirty="0"/>
          </a:p>
        </p:txBody>
      </p:sp>
      <p:sp>
        <p:nvSpPr>
          <p:cNvPr id="19" name="Shape 17"/>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20" name="Text 18"/>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21" name="Text 19"/>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11</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The thinking-partner pattern</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This is what the audience has been watching.</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685800" y="1508760"/>
            <a:ext cx="3200400" cy="1417320"/>
          </a:xfrm>
          <a:prstGeom prst="roundRect">
            <a:avLst>
              <a:gd name="adj" fmla="val 3226"/>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685800" y="1508760"/>
            <a:ext cx="100584" cy="1417320"/>
          </a:xfrm>
          <a:prstGeom prst="rect">
            <a:avLst/>
          </a:prstGeom>
          <a:solidFill>
            <a:srgbClr val="216341"/>
          </a:solidFill>
          <a:ln w="12700">
            <a:solidFill>
              <a:srgbClr val="216341"/>
            </a:solidFill>
            <a:prstDash val="solid"/>
          </a:ln>
        </p:spPr>
        <p:txBody>
          <a:bodyPr/>
          <a:lstStyle/>
          <a:p>
            <a:endParaRPr lang="en-US"/>
          </a:p>
        </p:txBody>
      </p:sp>
      <p:sp>
        <p:nvSpPr>
          <p:cNvPr id="7" name="Text 5"/>
          <p:cNvSpPr/>
          <p:nvPr/>
        </p:nvSpPr>
        <p:spPr>
          <a:xfrm>
            <a:off x="896112" y="1673352"/>
            <a:ext cx="288036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1. Goal</a:t>
            </a:r>
            <a:endParaRPr lang="en-US" sz="1400" dirty="0"/>
          </a:p>
        </p:txBody>
      </p:sp>
      <p:sp>
        <p:nvSpPr>
          <p:cNvPr id="8" name="Text 6"/>
          <p:cNvSpPr/>
          <p:nvPr/>
        </p:nvSpPr>
        <p:spPr>
          <a:xfrm>
            <a:off x="896112" y="2011680"/>
            <a:ext cx="2834640" cy="7589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What are we trying to accomplish?</a:t>
            </a:r>
            <a:endParaRPr lang="en-US" sz="1260" dirty="0"/>
          </a:p>
        </p:txBody>
      </p:sp>
      <p:sp>
        <p:nvSpPr>
          <p:cNvPr id="9" name="Shape 7"/>
          <p:cNvSpPr/>
          <p:nvPr/>
        </p:nvSpPr>
        <p:spPr>
          <a:xfrm>
            <a:off x="4453128" y="1508760"/>
            <a:ext cx="3200400" cy="1417320"/>
          </a:xfrm>
          <a:prstGeom prst="roundRect">
            <a:avLst>
              <a:gd name="adj" fmla="val 3226"/>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4453128" y="1508760"/>
            <a:ext cx="100584" cy="1417320"/>
          </a:xfrm>
          <a:prstGeom prst="rect">
            <a:avLst/>
          </a:prstGeom>
          <a:solidFill>
            <a:srgbClr val="BE7418"/>
          </a:solidFill>
          <a:ln w="12700">
            <a:solidFill>
              <a:srgbClr val="BE7418"/>
            </a:solidFill>
            <a:prstDash val="solid"/>
          </a:ln>
        </p:spPr>
        <p:txBody>
          <a:bodyPr/>
          <a:lstStyle/>
          <a:p>
            <a:endParaRPr lang="en-US"/>
          </a:p>
        </p:txBody>
      </p:sp>
      <p:sp>
        <p:nvSpPr>
          <p:cNvPr id="11" name="Text 9"/>
          <p:cNvSpPr/>
          <p:nvPr/>
        </p:nvSpPr>
        <p:spPr>
          <a:xfrm>
            <a:off x="4663440" y="1673352"/>
            <a:ext cx="288036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2. Context</a:t>
            </a:r>
            <a:endParaRPr lang="en-US" sz="1400" dirty="0"/>
          </a:p>
        </p:txBody>
      </p:sp>
      <p:sp>
        <p:nvSpPr>
          <p:cNvPr id="12" name="Text 10"/>
          <p:cNvSpPr/>
          <p:nvPr/>
        </p:nvSpPr>
        <p:spPr>
          <a:xfrm>
            <a:off x="4663440" y="2011680"/>
            <a:ext cx="2834640" cy="7589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Who is involved, and what matters here?</a:t>
            </a:r>
            <a:endParaRPr lang="en-US" sz="1260" dirty="0"/>
          </a:p>
        </p:txBody>
      </p:sp>
      <p:sp>
        <p:nvSpPr>
          <p:cNvPr id="13" name="Shape 11"/>
          <p:cNvSpPr/>
          <p:nvPr/>
        </p:nvSpPr>
        <p:spPr>
          <a:xfrm>
            <a:off x="8220456" y="1508760"/>
            <a:ext cx="3200400" cy="1417320"/>
          </a:xfrm>
          <a:prstGeom prst="roundRect">
            <a:avLst>
              <a:gd name="adj" fmla="val 3226"/>
            </a:avLst>
          </a:prstGeom>
          <a:solidFill>
            <a:srgbClr val="FBF6ED"/>
          </a:solidFill>
          <a:ln w="12700">
            <a:solidFill>
              <a:srgbClr val="AAB79E"/>
            </a:solidFill>
            <a:prstDash val="solid"/>
          </a:ln>
        </p:spPr>
        <p:txBody>
          <a:bodyPr/>
          <a:lstStyle/>
          <a:p>
            <a:endParaRPr lang="en-US"/>
          </a:p>
        </p:txBody>
      </p:sp>
      <p:sp>
        <p:nvSpPr>
          <p:cNvPr id="14" name="Shape 12"/>
          <p:cNvSpPr/>
          <p:nvPr/>
        </p:nvSpPr>
        <p:spPr>
          <a:xfrm>
            <a:off x="8220456" y="1508760"/>
            <a:ext cx="100584" cy="1417320"/>
          </a:xfrm>
          <a:prstGeom prst="rect">
            <a:avLst/>
          </a:prstGeom>
          <a:solidFill>
            <a:srgbClr val="216341"/>
          </a:solidFill>
          <a:ln w="12700">
            <a:solidFill>
              <a:srgbClr val="216341"/>
            </a:solidFill>
            <a:prstDash val="solid"/>
          </a:ln>
        </p:spPr>
        <p:txBody>
          <a:bodyPr/>
          <a:lstStyle/>
          <a:p>
            <a:endParaRPr lang="en-US"/>
          </a:p>
        </p:txBody>
      </p:sp>
      <p:sp>
        <p:nvSpPr>
          <p:cNvPr id="15" name="Text 13"/>
          <p:cNvSpPr/>
          <p:nvPr/>
        </p:nvSpPr>
        <p:spPr>
          <a:xfrm>
            <a:off x="8430768" y="1673352"/>
            <a:ext cx="288036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3. Boundaries</a:t>
            </a:r>
            <a:endParaRPr lang="en-US" sz="1400" dirty="0"/>
          </a:p>
        </p:txBody>
      </p:sp>
      <p:sp>
        <p:nvSpPr>
          <p:cNvPr id="16" name="Text 14"/>
          <p:cNvSpPr/>
          <p:nvPr/>
        </p:nvSpPr>
        <p:spPr>
          <a:xfrm>
            <a:off x="8430768" y="2011680"/>
            <a:ext cx="2834640" cy="7589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What should AI not do?</a:t>
            </a:r>
            <a:endParaRPr lang="en-US" sz="1260" dirty="0"/>
          </a:p>
        </p:txBody>
      </p:sp>
      <p:sp>
        <p:nvSpPr>
          <p:cNvPr id="17" name="Shape 15"/>
          <p:cNvSpPr/>
          <p:nvPr/>
        </p:nvSpPr>
        <p:spPr>
          <a:xfrm>
            <a:off x="685800" y="3383280"/>
            <a:ext cx="3200400" cy="1417320"/>
          </a:xfrm>
          <a:prstGeom prst="roundRect">
            <a:avLst>
              <a:gd name="adj" fmla="val 3226"/>
            </a:avLst>
          </a:prstGeom>
          <a:solidFill>
            <a:srgbClr val="FBF6ED"/>
          </a:solidFill>
          <a:ln w="12700">
            <a:solidFill>
              <a:srgbClr val="AAB79E"/>
            </a:solidFill>
            <a:prstDash val="solid"/>
          </a:ln>
        </p:spPr>
        <p:txBody>
          <a:bodyPr/>
          <a:lstStyle/>
          <a:p>
            <a:endParaRPr lang="en-US"/>
          </a:p>
        </p:txBody>
      </p:sp>
      <p:sp>
        <p:nvSpPr>
          <p:cNvPr id="18" name="Shape 16"/>
          <p:cNvSpPr/>
          <p:nvPr/>
        </p:nvSpPr>
        <p:spPr>
          <a:xfrm>
            <a:off x="685800" y="3383280"/>
            <a:ext cx="100584" cy="1417320"/>
          </a:xfrm>
          <a:prstGeom prst="rect">
            <a:avLst/>
          </a:prstGeom>
          <a:solidFill>
            <a:srgbClr val="BE7418"/>
          </a:solidFill>
          <a:ln w="12700">
            <a:solidFill>
              <a:srgbClr val="BE7418"/>
            </a:solidFill>
            <a:prstDash val="solid"/>
          </a:ln>
        </p:spPr>
        <p:txBody>
          <a:bodyPr/>
          <a:lstStyle/>
          <a:p>
            <a:endParaRPr lang="en-US"/>
          </a:p>
        </p:txBody>
      </p:sp>
      <p:sp>
        <p:nvSpPr>
          <p:cNvPr id="19" name="Text 17"/>
          <p:cNvSpPr/>
          <p:nvPr/>
        </p:nvSpPr>
        <p:spPr>
          <a:xfrm>
            <a:off x="896112" y="3547872"/>
            <a:ext cx="288036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4. Questions</a:t>
            </a:r>
            <a:endParaRPr lang="en-US" sz="1400" dirty="0"/>
          </a:p>
        </p:txBody>
      </p:sp>
      <p:sp>
        <p:nvSpPr>
          <p:cNvPr id="20" name="Text 18"/>
          <p:cNvSpPr/>
          <p:nvPr/>
        </p:nvSpPr>
        <p:spPr>
          <a:xfrm>
            <a:off x="896112" y="3886200"/>
            <a:ext cx="2834640" cy="7589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Ask until the missing decisions surface.</a:t>
            </a:r>
            <a:endParaRPr lang="en-US" sz="1260" dirty="0"/>
          </a:p>
        </p:txBody>
      </p:sp>
      <p:sp>
        <p:nvSpPr>
          <p:cNvPr id="21" name="Shape 19"/>
          <p:cNvSpPr/>
          <p:nvPr/>
        </p:nvSpPr>
        <p:spPr>
          <a:xfrm>
            <a:off x="4453128" y="3383280"/>
            <a:ext cx="3200400" cy="1417320"/>
          </a:xfrm>
          <a:prstGeom prst="roundRect">
            <a:avLst>
              <a:gd name="adj" fmla="val 3226"/>
            </a:avLst>
          </a:prstGeom>
          <a:solidFill>
            <a:srgbClr val="FBF6ED"/>
          </a:solidFill>
          <a:ln w="12700">
            <a:solidFill>
              <a:srgbClr val="AAB79E"/>
            </a:solidFill>
            <a:prstDash val="solid"/>
          </a:ln>
        </p:spPr>
        <p:txBody>
          <a:bodyPr/>
          <a:lstStyle/>
          <a:p>
            <a:endParaRPr lang="en-US"/>
          </a:p>
        </p:txBody>
      </p:sp>
      <p:sp>
        <p:nvSpPr>
          <p:cNvPr id="22" name="Shape 20"/>
          <p:cNvSpPr/>
          <p:nvPr/>
        </p:nvSpPr>
        <p:spPr>
          <a:xfrm>
            <a:off x="4453128" y="3383280"/>
            <a:ext cx="100584" cy="1417320"/>
          </a:xfrm>
          <a:prstGeom prst="rect">
            <a:avLst/>
          </a:prstGeom>
          <a:solidFill>
            <a:srgbClr val="216341"/>
          </a:solidFill>
          <a:ln w="12700">
            <a:solidFill>
              <a:srgbClr val="216341"/>
            </a:solidFill>
            <a:prstDash val="solid"/>
          </a:ln>
        </p:spPr>
        <p:txBody>
          <a:bodyPr/>
          <a:lstStyle/>
          <a:p>
            <a:endParaRPr lang="en-US"/>
          </a:p>
        </p:txBody>
      </p:sp>
      <p:sp>
        <p:nvSpPr>
          <p:cNvPr id="23" name="Text 21"/>
          <p:cNvSpPr/>
          <p:nvPr/>
        </p:nvSpPr>
        <p:spPr>
          <a:xfrm>
            <a:off x="4663440" y="3547872"/>
            <a:ext cx="288036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5. Draft</a:t>
            </a:r>
            <a:endParaRPr lang="en-US" sz="1400" dirty="0"/>
          </a:p>
        </p:txBody>
      </p:sp>
      <p:sp>
        <p:nvSpPr>
          <p:cNvPr id="24" name="Text 22"/>
          <p:cNvSpPr/>
          <p:nvPr/>
        </p:nvSpPr>
        <p:spPr>
          <a:xfrm>
            <a:off x="4663440" y="3886200"/>
            <a:ext cx="2834640" cy="7589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Build an option from the decisions.</a:t>
            </a:r>
            <a:endParaRPr lang="en-US" sz="1260" dirty="0"/>
          </a:p>
        </p:txBody>
      </p:sp>
      <p:sp>
        <p:nvSpPr>
          <p:cNvPr id="25" name="Shape 23"/>
          <p:cNvSpPr/>
          <p:nvPr/>
        </p:nvSpPr>
        <p:spPr>
          <a:xfrm>
            <a:off x="8220456" y="3383280"/>
            <a:ext cx="3200400" cy="1417320"/>
          </a:xfrm>
          <a:prstGeom prst="roundRect">
            <a:avLst>
              <a:gd name="adj" fmla="val 3226"/>
            </a:avLst>
          </a:prstGeom>
          <a:solidFill>
            <a:srgbClr val="FBF6ED"/>
          </a:solidFill>
          <a:ln w="12700">
            <a:solidFill>
              <a:srgbClr val="AAB79E"/>
            </a:solidFill>
            <a:prstDash val="solid"/>
          </a:ln>
        </p:spPr>
        <p:txBody>
          <a:bodyPr/>
          <a:lstStyle/>
          <a:p>
            <a:endParaRPr lang="en-US"/>
          </a:p>
        </p:txBody>
      </p:sp>
      <p:sp>
        <p:nvSpPr>
          <p:cNvPr id="26" name="Shape 24"/>
          <p:cNvSpPr/>
          <p:nvPr/>
        </p:nvSpPr>
        <p:spPr>
          <a:xfrm>
            <a:off x="8220456" y="3383280"/>
            <a:ext cx="100584" cy="1417320"/>
          </a:xfrm>
          <a:prstGeom prst="rect">
            <a:avLst/>
          </a:prstGeom>
          <a:solidFill>
            <a:srgbClr val="BE7418"/>
          </a:solidFill>
          <a:ln w="12700">
            <a:solidFill>
              <a:srgbClr val="BE7418"/>
            </a:solidFill>
            <a:prstDash val="solid"/>
          </a:ln>
        </p:spPr>
        <p:txBody>
          <a:bodyPr/>
          <a:lstStyle/>
          <a:p>
            <a:endParaRPr lang="en-US"/>
          </a:p>
        </p:txBody>
      </p:sp>
      <p:sp>
        <p:nvSpPr>
          <p:cNvPr id="27" name="Text 25"/>
          <p:cNvSpPr/>
          <p:nvPr/>
        </p:nvSpPr>
        <p:spPr>
          <a:xfrm>
            <a:off x="8430768" y="3547872"/>
            <a:ext cx="288036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6. Review</a:t>
            </a:r>
            <a:endParaRPr lang="en-US" sz="1400" dirty="0"/>
          </a:p>
        </p:txBody>
      </p:sp>
      <p:sp>
        <p:nvSpPr>
          <p:cNvPr id="28" name="Text 26"/>
          <p:cNvSpPr/>
          <p:nvPr/>
        </p:nvSpPr>
        <p:spPr>
          <a:xfrm>
            <a:off x="8430768" y="3886200"/>
            <a:ext cx="2834640" cy="7589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The teacher revises and remains responsible.</a:t>
            </a:r>
            <a:endParaRPr lang="en-US" sz="1260" dirty="0"/>
          </a:p>
        </p:txBody>
      </p:sp>
      <p:sp>
        <p:nvSpPr>
          <p:cNvPr id="29" name="Shape 27"/>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30" name="Text 28"/>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31" name="Text 29"/>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12</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Common question: do I need to pay?</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Start free. Pay when limits interrupt work you already find valuable.</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777240" y="1417320"/>
            <a:ext cx="3337560" cy="3840480"/>
          </a:xfrm>
          <a:prstGeom prst="roundRect">
            <a:avLst>
              <a:gd name="adj" fmla="val 1370"/>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777240" y="1417320"/>
            <a:ext cx="100584" cy="3840480"/>
          </a:xfrm>
          <a:prstGeom prst="rect">
            <a:avLst/>
          </a:prstGeom>
          <a:solidFill>
            <a:srgbClr val="216341"/>
          </a:solidFill>
          <a:ln w="12700">
            <a:solidFill>
              <a:srgbClr val="216341"/>
            </a:solidFill>
            <a:prstDash val="solid"/>
          </a:ln>
        </p:spPr>
        <p:txBody>
          <a:bodyPr/>
          <a:lstStyle/>
          <a:p>
            <a:endParaRPr lang="en-US"/>
          </a:p>
        </p:txBody>
      </p:sp>
      <p:sp>
        <p:nvSpPr>
          <p:cNvPr id="7" name="Text 5"/>
          <p:cNvSpPr/>
          <p:nvPr/>
        </p:nvSpPr>
        <p:spPr>
          <a:xfrm>
            <a:off x="987552" y="1581912"/>
            <a:ext cx="301752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Free</a:t>
            </a:r>
            <a:endParaRPr lang="en-US" sz="1400" dirty="0"/>
          </a:p>
        </p:txBody>
      </p:sp>
      <p:sp>
        <p:nvSpPr>
          <p:cNvPr id="8" name="Text 6"/>
          <p:cNvSpPr/>
          <p:nvPr/>
        </p:nvSpPr>
        <p:spPr>
          <a:xfrm>
            <a:off x="987552" y="1920240"/>
            <a:ext cx="2971800" cy="318211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Enough to learn the process and use AI for occasional planning, correspondence, brainstorming, and prompt building. Lower limits may appear sooner.</a:t>
            </a:r>
            <a:endParaRPr lang="en-US" sz="1260" dirty="0"/>
          </a:p>
        </p:txBody>
      </p:sp>
      <p:sp>
        <p:nvSpPr>
          <p:cNvPr id="9" name="Shape 7"/>
          <p:cNvSpPr/>
          <p:nvPr/>
        </p:nvSpPr>
        <p:spPr>
          <a:xfrm>
            <a:off x="4434840" y="1417320"/>
            <a:ext cx="3337560" cy="3840480"/>
          </a:xfrm>
          <a:prstGeom prst="roundRect">
            <a:avLst>
              <a:gd name="adj" fmla="val 1370"/>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4434840" y="1417320"/>
            <a:ext cx="100584" cy="3840480"/>
          </a:xfrm>
          <a:prstGeom prst="rect">
            <a:avLst/>
          </a:prstGeom>
          <a:solidFill>
            <a:srgbClr val="BE7418"/>
          </a:solidFill>
          <a:ln w="12700">
            <a:solidFill>
              <a:srgbClr val="BE7418"/>
            </a:solidFill>
            <a:prstDash val="solid"/>
          </a:ln>
        </p:spPr>
        <p:txBody>
          <a:bodyPr/>
          <a:lstStyle/>
          <a:p>
            <a:endParaRPr lang="en-US"/>
          </a:p>
        </p:txBody>
      </p:sp>
      <p:sp>
        <p:nvSpPr>
          <p:cNvPr id="11" name="Text 9"/>
          <p:cNvSpPr/>
          <p:nvPr/>
        </p:nvSpPr>
        <p:spPr>
          <a:xfrm>
            <a:off x="4645152" y="1581912"/>
            <a:ext cx="301752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Paid</a:t>
            </a:r>
            <a:endParaRPr lang="en-US" sz="1400" dirty="0"/>
          </a:p>
        </p:txBody>
      </p:sp>
      <p:sp>
        <p:nvSpPr>
          <p:cNvPr id="12" name="Text 10"/>
          <p:cNvSpPr/>
          <p:nvPr/>
        </p:nvSpPr>
        <p:spPr>
          <a:xfrm>
            <a:off x="4645152" y="1920240"/>
            <a:ext cx="2971800" cy="318211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Higher capacity for longer conversations, more files, heavier projects, presentations, data, images, voice, and regular day-to-day use.</a:t>
            </a:r>
            <a:endParaRPr lang="en-US" sz="1260" dirty="0"/>
          </a:p>
        </p:txBody>
      </p:sp>
      <p:sp>
        <p:nvSpPr>
          <p:cNvPr id="13" name="Shape 11"/>
          <p:cNvSpPr/>
          <p:nvPr/>
        </p:nvSpPr>
        <p:spPr>
          <a:xfrm>
            <a:off x="8092440" y="1417320"/>
            <a:ext cx="3337560" cy="3840480"/>
          </a:xfrm>
          <a:prstGeom prst="roundRect">
            <a:avLst>
              <a:gd name="adj" fmla="val 1370"/>
            </a:avLst>
          </a:prstGeom>
          <a:solidFill>
            <a:srgbClr val="FBF6ED"/>
          </a:solidFill>
          <a:ln w="12700">
            <a:solidFill>
              <a:srgbClr val="AAB79E"/>
            </a:solidFill>
            <a:prstDash val="solid"/>
          </a:ln>
        </p:spPr>
        <p:txBody>
          <a:bodyPr/>
          <a:lstStyle/>
          <a:p>
            <a:endParaRPr lang="en-US"/>
          </a:p>
        </p:txBody>
      </p:sp>
      <p:sp>
        <p:nvSpPr>
          <p:cNvPr id="14" name="Shape 12"/>
          <p:cNvSpPr/>
          <p:nvPr/>
        </p:nvSpPr>
        <p:spPr>
          <a:xfrm>
            <a:off x="8092440" y="1417320"/>
            <a:ext cx="100584" cy="3840480"/>
          </a:xfrm>
          <a:prstGeom prst="rect">
            <a:avLst/>
          </a:prstGeom>
          <a:solidFill>
            <a:srgbClr val="AAB79E"/>
          </a:solidFill>
          <a:ln w="12700">
            <a:solidFill>
              <a:srgbClr val="AAB79E"/>
            </a:solidFill>
            <a:prstDash val="solid"/>
          </a:ln>
        </p:spPr>
        <p:txBody>
          <a:bodyPr/>
          <a:lstStyle/>
          <a:p>
            <a:endParaRPr lang="en-US"/>
          </a:p>
        </p:txBody>
      </p:sp>
      <p:sp>
        <p:nvSpPr>
          <p:cNvPr id="15" name="Text 13"/>
          <p:cNvSpPr/>
          <p:nvPr/>
        </p:nvSpPr>
        <p:spPr>
          <a:xfrm>
            <a:off x="8302752" y="1581912"/>
            <a:ext cx="3017520" cy="201168"/>
          </a:xfrm>
          <a:prstGeom prst="rect">
            <a:avLst/>
          </a:prstGeom>
          <a:noFill/>
          <a:ln/>
        </p:spPr>
        <p:txBody>
          <a:bodyPr wrap="square" lIns="0" tIns="0" rIns="0" bIns="0" rtlCol="0" anchor="ctr"/>
          <a:lstStyle/>
          <a:p>
            <a:pPr marL="0" indent="0">
              <a:buNone/>
            </a:pPr>
            <a:r>
              <a:rPr lang="en-US" sz="1400" b="1" dirty="0">
                <a:solidFill>
                  <a:srgbClr val="AAB79E"/>
                </a:solidFill>
                <a:latin typeface="Franklin Gothic Demi" pitchFamily="34" charset="0"/>
                <a:ea typeface="Franklin Gothic Demi" pitchFamily="34" charset="-122"/>
                <a:cs typeface="Franklin Gothic Demi" pitchFamily="34" charset="-120"/>
              </a:rPr>
              <a:t>Why I pay</a:t>
            </a:r>
            <a:endParaRPr lang="en-US" sz="1400" dirty="0"/>
          </a:p>
        </p:txBody>
      </p:sp>
      <p:sp>
        <p:nvSpPr>
          <p:cNvPr id="16" name="Text 14"/>
          <p:cNvSpPr/>
          <p:nvPr/>
        </p:nvSpPr>
        <p:spPr>
          <a:xfrm>
            <a:off x="8302752" y="1920240"/>
            <a:ext cx="2971800" cy="318211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I use Stacy as a regular workflow partner across books, lessons, decks, data, evaluation evidence, correspondence, and conference planning.</a:t>
            </a:r>
            <a:endParaRPr lang="en-US" sz="1260" dirty="0"/>
          </a:p>
        </p:txBody>
      </p:sp>
      <p:sp>
        <p:nvSpPr>
          <p:cNvPr id="17" name="Shape 15"/>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8" name="Text 16"/>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9" name="Text 17"/>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13</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822960" y="1097280"/>
            <a:ext cx="3657600" cy="731520"/>
          </a:xfrm>
          <a:prstGeom prst="rect">
            <a:avLst/>
          </a:prstGeom>
          <a:noFill/>
          <a:ln/>
        </p:spPr>
        <p:txBody>
          <a:bodyPr wrap="square" lIns="0" tIns="0" rIns="0" bIns="0" rtlCol="0" anchor="ctr"/>
          <a:lstStyle/>
          <a:p>
            <a:pPr marL="0" indent="0">
              <a:buNone/>
            </a:pPr>
            <a:r>
              <a:rPr lang="en-US" sz="4600" b="1" dirty="0">
                <a:solidFill>
                  <a:srgbClr val="216341"/>
                </a:solidFill>
                <a:latin typeface="Franklin Gothic Demi" pitchFamily="34" charset="0"/>
                <a:ea typeface="Franklin Gothic Demi" pitchFamily="34" charset="-122"/>
                <a:cs typeface="Franklin Gothic Demi" pitchFamily="34" charset="-120"/>
              </a:rPr>
              <a:t>Q&amp;A</a:t>
            </a:r>
            <a:endParaRPr lang="en-US" sz="4600" dirty="0"/>
          </a:p>
        </p:txBody>
      </p:sp>
      <p:sp>
        <p:nvSpPr>
          <p:cNvPr id="3" name="Shape 1"/>
          <p:cNvSpPr/>
          <p:nvPr/>
        </p:nvSpPr>
        <p:spPr>
          <a:xfrm>
            <a:off x="822960" y="2011680"/>
            <a:ext cx="2011680" cy="0"/>
          </a:xfrm>
          <a:prstGeom prst="line">
            <a:avLst/>
          </a:prstGeom>
          <a:noFill/>
          <a:ln w="25400">
            <a:solidFill>
              <a:srgbClr val="BE7418"/>
            </a:solidFill>
            <a:prstDash val="solid"/>
          </a:ln>
        </p:spPr>
        <p:txBody>
          <a:bodyPr/>
          <a:lstStyle/>
          <a:p>
            <a:endParaRPr lang="en-US"/>
          </a:p>
        </p:txBody>
      </p:sp>
      <p:sp>
        <p:nvSpPr>
          <p:cNvPr id="4" name="Text 2"/>
          <p:cNvSpPr/>
          <p:nvPr/>
        </p:nvSpPr>
        <p:spPr>
          <a:xfrm>
            <a:off x="868680" y="2514600"/>
            <a:ext cx="8138160" cy="914400"/>
          </a:xfrm>
          <a:prstGeom prst="rect">
            <a:avLst/>
          </a:prstGeom>
          <a:noFill/>
          <a:ln/>
        </p:spPr>
        <p:txBody>
          <a:bodyPr wrap="square" lIns="0" tIns="0" rIns="0" bIns="0" rtlCol="0" anchor="ctr">
            <a:normAutofit/>
          </a:bodyPr>
          <a:lstStyle/>
          <a:p>
            <a:pPr marL="0" indent="0">
              <a:buNone/>
            </a:pPr>
            <a:r>
              <a:rPr lang="en-US" sz="2400" b="1" dirty="0">
                <a:solidFill>
                  <a:srgbClr val="2D2D2D"/>
                </a:solidFill>
                <a:latin typeface="Franklin Gothic Demi" pitchFamily="34" charset="0"/>
                <a:ea typeface="Franklin Gothic Demi" pitchFamily="34" charset="-122"/>
                <a:cs typeface="Franklin Gothic Demi" pitchFamily="34" charset="-120"/>
              </a:rPr>
              <a:t>What questions do you have about building a better relationship with your AI assistant?</a:t>
            </a:r>
            <a:endParaRPr lang="en-US" sz="2400" dirty="0"/>
          </a:p>
        </p:txBody>
      </p:sp>
      <p:sp>
        <p:nvSpPr>
          <p:cNvPr id="5" name="Text 3"/>
          <p:cNvSpPr/>
          <p:nvPr/>
        </p:nvSpPr>
        <p:spPr>
          <a:xfrm>
            <a:off x="868680" y="5074920"/>
            <a:ext cx="9875520" cy="256032"/>
          </a:xfrm>
          <a:prstGeom prst="rect">
            <a:avLst/>
          </a:prstGeom>
          <a:noFill/>
          <a:ln/>
        </p:spPr>
        <p:txBody>
          <a:bodyPr wrap="square" lIns="0" tIns="0" rIns="0" bIns="0" rtlCol="0" anchor="ctr"/>
          <a:lstStyle/>
          <a:p>
            <a:pPr marL="0" indent="0">
              <a:buNone/>
            </a:pPr>
            <a:r>
              <a:rPr lang="en-US" sz="1350" dirty="0">
                <a:solidFill>
                  <a:srgbClr val="6B6B63"/>
                </a:solidFill>
                <a:latin typeface="Source Sans 3" pitchFamily="34" charset="0"/>
                <a:ea typeface="Source Sans 3" pitchFamily="34" charset="-122"/>
                <a:cs typeface="Source Sans 3" pitchFamily="34" charset="-120"/>
              </a:rPr>
              <a:t>Correspondence  •  Project design  •  Differentiation  •  Day-to-day workflow  •  Paid vs free</a:t>
            </a:r>
            <a:endParaRPr lang="en-US" sz="1350" dirty="0"/>
          </a:p>
        </p:txBody>
      </p:sp>
      <p:sp>
        <p:nvSpPr>
          <p:cNvPr id="6" name="Shape 4"/>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7" name="Text 5"/>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8" name="Text 6"/>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14</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First, a boundary</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An assistant should make teacher thinking clearer, not replace teacher relationships.</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594360" y="1508760"/>
            <a:ext cx="3429000" cy="3474720"/>
          </a:xfrm>
          <a:prstGeom prst="roundRect">
            <a:avLst>
              <a:gd name="adj" fmla="val 1333"/>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594360" y="1508760"/>
            <a:ext cx="100584" cy="3474720"/>
          </a:xfrm>
          <a:prstGeom prst="rect">
            <a:avLst/>
          </a:prstGeom>
          <a:solidFill>
            <a:srgbClr val="BE7418"/>
          </a:solidFill>
          <a:ln w="12700">
            <a:solidFill>
              <a:srgbClr val="BE7418"/>
            </a:solidFill>
            <a:prstDash val="solid"/>
          </a:ln>
        </p:spPr>
        <p:txBody>
          <a:bodyPr/>
          <a:lstStyle/>
          <a:p>
            <a:endParaRPr lang="en-US"/>
          </a:p>
        </p:txBody>
      </p:sp>
      <p:sp>
        <p:nvSpPr>
          <p:cNvPr id="7" name="Text 5"/>
          <p:cNvSpPr/>
          <p:nvPr/>
        </p:nvSpPr>
        <p:spPr>
          <a:xfrm>
            <a:off x="804672" y="1673352"/>
            <a:ext cx="310896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Do not lead with grading</a:t>
            </a:r>
            <a:endParaRPr lang="en-US" sz="1400" dirty="0"/>
          </a:p>
        </p:txBody>
      </p:sp>
      <p:sp>
        <p:nvSpPr>
          <p:cNvPr id="8" name="Text 6"/>
          <p:cNvSpPr/>
          <p:nvPr/>
        </p:nvSpPr>
        <p:spPr>
          <a:xfrm>
            <a:off x="804672" y="2011680"/>
            <a:ext cx="3063240" cy="28163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I am not building this session around AI correcting essays, grading tests, or writing student feedback. Those are places where teachers can lose touch with student thinking.</a:t>
            </a:r>
            <a:endParaRPr lang="en-US" sz="1260" dirty="0"/>
          </a:p>
        </p:txBody>
      </p:sp>
      <p:sp>
        <p:nvSpPr>
          <p:cNvPr id="9" name="Shape 7"/>
          <p:cNvSpPr/>
          <p:nvPr/>
        </p:nvSpPr>
        <p:spPr>
          <a:xfrm>
            <a:off x="4343400" y="1508760"/>
            <a:ext cx="3429000" cy="3474720"/>
          </a:xfrm>
          <a:prstGeom prst="roundRect">
            <a:avLst>
              <a:gd name="adj" fmla="val 1333"/>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4343400" y="1508760"/>
            <a:ext cx="100584" cy="3474720"/>
          </a:xfrm>
          <a:prstGeom prst="rect">
            <a:avLst/>
          </a:prstGeom>
          <a:solidFill>
            <a:srgbClr val="216341"/>
          </a:solidFill>
          <a:ln w="12700">
            <a:solidFill>
              <a:srgbClr val="216341"/>
            </a:solidFill>
            <a:prstDash val="solid"/>
          </a:ln>
        </p:spPr>
        <p:txBody>
          <a:bodyPr/>
          <a:lstStyle/>
          <a:p>
            <a:endParaRPr lang="en-US"/>
          </a:p>
        </p:txBody>
      </p:sp>
      <p:sp>
        <p:nvSpPr>
          <p:cNvPr id="11" name="Text 9"/>
          <p:cNvSpPr/>
          <p:nvPr/>
        </p:nvSpPr>
        <p:spPr>
          <a:xfrm>
            <a:off x="4553712" y="1673352"/>
            <a:ext cx="310896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Lead with communication</a:t>
            </a:r>
            <a:endParaRPr lang="en-US" sz="1400" dirty="0"/>
          </a:p>
        </p:txBody>
      </p:sp>
      <p:sp>
        <p:nvSpPr>
          <p:cNvPr id="12" name="Text 10"/>
          <p:cNvSpPr/>
          <p:nvPr/>
        </p:nvSpPr>
        <p:spPr>
          <a:xfrm>
            <a:off x="4553712" y="2011680"/>
            <a:ext cx="3063240" cy="28163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Correspondence shows the assistant role clearly: audience, purpose, tone, missing information, and possible misreading before the draft.</a:t>
            </a:r>
            <a:endParaRPr lang="en-US" sz="1260" dirty="0"/>
          </a:p>
        </p:txBody>
      </p:sp>
      <p:sp>
        <p:nvSpPr>
          <p:cNvPr id="13" name="Shape 11"/>
          <p:cNvSpPr/>
          <p:nvPr/>
        </p:nvSpPr>
        <p:spPr>
          <a:xfrm>
            <a:off x="8092440" y="1508760"/>
            <a:ext cx="3429000" cy="3474720"/>
          </a:xfrm>
          <a:prstGeom prst="roundRect">
            <a:avLst>
              <a:gd name="adj" fmla="val 1333"/>
            </a:avLst>
          </a:prstGeom>
          <a:solidFill>
            <a:srgbClr val="FBF6ED"/>
          </a:solidFill>
          <a:ln w="12700">
            <a:solidFill>
              <a:srgbClr val="AAB79E"/>
            </a:solidFill>
            <a:prstDash val="solid"/>
          </a:ln>
        </p:spPr>
        <p:txBody>
          <a:bodyPr/>
          <a:lstStyle/>
          <a:p>
            <a:endParaRPr lang="en-US"/>
          </a:p>
        </p:txBody>
      </p:sp>
      <p:sp>
        <p:nvSpPr>
          <p:cNvPr id="14" name="Shape 12"/>
          <p:cNvSpPr/>
          <p:nvPr/>
        </p:nvSpPr>
        <p:spPr>
          <a:xfrm>
            <a:off x="8092440" y="1508760"/>
            <a:ext cx="100584" cy="3474720"/>
          </a:xfrm>
          <a:prstGeom prst="rect">
            <a:avLst/>
          </a:prstGeom>
          <a:solidFill>
            <a:srgbClr val="AAB79E"/>
          </a:solidFill>
          <a:ln w="12700">
            <a:solidFill>
              <a:srgbClr val="AAB79E"/>
            </a:solidFill>
            <a:prstDash val="solid"/>
          </a:ln>
        </p:spPr>
        <p:txBody>
          <a:bodyPr/>
          <a:lstStyle/>
          <a:p>
            <a:endParaRPr lang="en-US"/>
          </a:p>
        </p:txBody>
      </p:sp>
      <p:sp>
        <p:nvSpPr>
          <p:cNvPr id="15" name="Text 13"/>
          <p:cNvSpPr/>
          <p:nvPr/>
        </p:nvSpPr>
        <p:spPr>
          <a:xfrm>
            <a:off x="8302752" y="1673352"/>
            <a:ext cx="3108960" cy="201168"/>
          </a:xfrm>
          <a:prstGeom prst="rect">
            <a:avLst/>
          </a:prstGeom>
          <a:noFill/>
          <a:ln/>
        </p:spPr>
        <p:txBody>
          <a:bodyPr wrap="square" lIns="0" tIns="0" rIns="0" bIns="0" rtlCol="0" anchor="ctr"/>
          <a:lstStyle/>
          <a:p>
            <a:pPr marL="0" indent="0">
              <a:buNone/>
            </a:pPr>
            <a:r>
              <a:rPr lang="en-US" sz="1400" b="1" dirty="0">
                <a:solidFill>
                  <a:srgbClr val="AAB79E"/>
                </a:solidFill>
                <a:latin typeface="Franklin Gothic Demi" pitchFamily="34" charset="0"/>
                <a:ea typeface="Franklin Gothic Demi" pitchFamily="34" charset="-122"/>
                <a:cs typeface="Franklin Gothic Demi" pitchFamily="34" charset="-120"/>
              </a:rPr>
              <a:t>Keep responsibility visible</a:t>
            </a:r>
            <a:endParaRPr lang="en-US" sz="1400" dirty="0"/>
          </a:p>
        </p:txBody>
      </p:sp>
      <p:sp>
        <p:nvSpPr>
          <p:cNvPr id="16" name="Text 14"/>
          <p:cNvSpPr/>
          <p:nvPr/>
        </p:nvSpPr>
        <p:spPr>
          <a:xfrm>
            <a:off x="8302752" y="2011680"/>
            <a:ext cx="3063240" cy="281635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AI can help organize the message. The teacher supplies facts, judgment, and final approval. The human stays responsible.</a:t>
            </a:r>
            <a:endParaRPr lang="en-US" sz="1260" dirty="0"/>
          </a:p>
        </p:txBody>
      </p:sp>
      <p:sp>
        <p:nvSpPr>
          <p:cNvPr id="17" name="Shape 15"/>
          <p:cNvSpPr/>
          <p:nvPr/>
        </p:nvSpPr>
        <p:spPr>
          <a:xfrm>
            <a:off x="960120" y="5349240"/>
            <a:ext cx="10287000" cy="594360"/>
          </a:xfrm>
          <a:prstGeom prst="rect">
            <a:avLst/>
          </a:prstGeom>
          <a:solidFill>
            <a:srgbClr val="216341"/>
          </a:solidFill>
          <a:ln w="12700">
            <a:solidFill>
              <a:srgbClr val="216341"/>
            </a:solidFill>
            <a:prstDash val="solid"/>
          </a:ln>
        </p:spPr>
        <p:txBody>
          <a:bodyPr/>
          <a:lstStyle/>
          <a:p>
            <a:endParaRPr lang="en-US"/>
          </a:p>
        </p:txBody>
      </p:sp>
      <p:sp>
        <p:nvSpPr>
          <p:cNvPr id="18" name="Text 16"/>
          <p:cNvSpPr/>
          <p:nvPr/>
        </p:nvSpPr>
        <p:spPr>
          <a:xfrm>
            <a:off x="1161288" y="5495544"/>
            <a:ext cx="9884664" cy="32004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A good AI assistant does not begin by rewriting your message. It begins by helping you decide what the message needs to accomplish.</a:t>
            </a:r>
            <a:endParaRPr lang="en-US" sz="1650" dirty="0"/>
          </a:p>
        </p:txBody>
      </p:sp>
      <p:sp>
        <p:nvSpPr>
          <p:cNvPr id="19" name="Shape 17"/>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20" name="Text 18"/>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21" name="Text 19"/>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2</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What “Stacy” is</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A name for an ongoing working relationship, not a separate product.</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Text 3"/>
          <p:cNvSpPr/>
          <p:nvPr/>
        </p:nvSpPr>
        <p:spPr>
          <a:xfrm>
            <a:off x="777240" y="1508760"/>
            <a:ext cx="4297680" cy="1463040"/>
          </a:xfrm>
          <a:prstGeom prst="rect">
            <a:avLst/>
          </a:prstGeom>
          <a:noFill/>
          <a:ln/>
        </p:spPr>
        <p:txBody>
          <a:bodyPr wrap="square" lIns="0" tIns="0" rIns="0" bIns="0" rtlCol="0" anchor="ctr">
            <a:normAutofit/>
          </a:bodyPr>
          <a:lstStyle/>
          <a:p>
            <a:pPr marL="0" indent="0">
              <a:buNone/>
            </a:pPr>
            <a:r>
              <a:rPr lang="en-US" sz="2600" b="1" dirty="0">
                <a:solidFill>
                  <a:srgbClr val="216341"/>
                </a:solidFill>
                <a:latin typeface="Franklin Gothic Demi" pitchFamily="34" charset="0"/>
                <a:ea typeface="Franklin Gothic Demi" pitchFamily="34" charset="-122"/>
                <a:cs typeface="Franklin Gothic Demi" pitchFamily="34" charset="-120"/>
              </a:rPr>
              <a:t>Not a platform.</a:t>
            </a:r>
            <a:endParaRPr lang="en-US" sz="2600" dirty="0"/>
          </a:p>
          <a:p>
            <a:pPr marL="0" indent="0">
              <a:buNone/>
            </a:pPr>
            <a:r>
              <a:rPr lang="en-US" sz="2600" b="1" dirty="0">
                <a:solidFill>
                  <a:srgbClr val="216341"/>
                </a:solidFill>
                <a:latin typeface="Franklin Gothic Demi" pitchFamily="34" charset="0"/>
                <a:ea typeface="Franklin Gothic Demi" pitchFamily="34" charset="-122"/>
                <a:cs typeface="Franklin Gothic Demi" pitchFamily="34" charset="-120"/>
              </a:rPr>
              <a:t>Not a magic prompt.</a:t>
            </a:r>
            <a:endParaRPr lang="en-US" sz="2600" dirty="0"/>
          </a:p>
          <a:p>
            <a:pPr marL="0" indent="0">
              <a:buNone/>
            </a:pPr>
            <a:r>
              <a:rPr lang="en-US" sz="2600" b="1" dirty="0">
                <a:solidFill>
                  <a:srgbClr val="216341"/>
                </a:solidFill>
                <a:latin typeface="Franklin Gothic Demi" pitchFamily="34" charset="0"/>
                <a:ea typeface="Franklin Gothic Demi" pitchFamily="34" charset="-122"/>
                <a:cs typeface="Franklin Gothic Demi" pitchFamily="34" charset="-120"/>
              </a:rPr>
              <a:t>Not a replacement teacher.</a:t>
            </a:r>
            <a:endParaRPr lang="en-US" sz="2600" dirty="0"/>
          </a:p>
        </p:txBody>
      </p:sp>
      <p:sp>
        <p:nvSpPr>
          <p:cNvPr id="6" name="Shape 4"/>
          <p:cNvSpPr/>
          <p:nvPr/>
        </p:nvSpPr>
        <p:spPr>
          <a:xfrm>
            <a:off x="5486400" y="1417320"/>
            <a:ext cx="0" cy="3931920"/>
          </a:xfrm>
          <a:prstGeom prst="line">
            <a:avLst/>
          </a:prstGeom>
          <a:noFill/>
          <a:ln w="25400">
            <a:solidFill>
              <a:srgbClr val="BE7418"/>
            </a:solidFill>
            <a:prstDash val="solid"/>
          </a:ln>
        </p:spPr>
        <p:txBody>
          <a:bodyPr/>
          <a:lstStyle/>
          <a:p>
            <a:endParaRPr lang="en-US"/>
          </a:p>
        </p:txBody>
      </p:sp>
      <p:sp>
        <p:nvSpPr>
          <p:cNvPr id="7" name="Text 5"/>
          <p:cNvSpPr/>
          <p:nvPr/>
        </p:nvSpPr>
        <p:spPr>
          <a:xfrm>
            <a:off x="5897880" y="1417320"/>
            <a:ext cx="5212080" cy="3017520"/>
          </a:xfrm>
          <a:prstGeom prst="rect">
            <a:avLst/>
          </a:prstGeom>
          <a:noFill/>
          <a:ln/>
        </p:spPr>
        <p:txBody>
          <a:bodyPr wrap="square" lIns="635" tIns="635" rIns="635" bIns="635" rtlCol="0" anchor="ctr"/>
          <a:lstStyle/>
          <a:p>
            <a:pPr marL="0" indent="0">
              <a:buNone/>
            </a:pPr>
            <a:r>
              <a:rPr lang="en-US" sz="1700" dirty="0">
                <a:solidFill>
                  <a:srgbClr val="2D2D2D"/>
                </a:solidFill>
                <a:latin typeface="Source Sans 3" pitchFamily="34" charset="0"/>
                <a:ea typeface="Source Sans 3" pitchFamily="34" charset="-122"/>
                <a:cs typeface="Source Sans 3" pitchFamily="34" charset="-120"/>
              </a:rPr>
              <a:t>Stacy is how I use ChatGPT as a thinking partner.</a:t>
            </a:r>
            <a:endParaRPr lang="en-US" sz="1700" dirty="0"/>
          </a:p>
          <a:p>
            <a:pPr marL="0" indent="0">
              <a:buNone/>
            </a:pPr>
            <a:endParaRPr lang="en-US" sz="1700" dirty="0"/>
          </a:p>
          <a:p>
            <a:pPr marL="0" indent="0">
              <a:buNone/>
            </a:pPr>
            <a:r>
              <a:rPr lang="en-US" sz="1700" dirty="0">
                <a:solidFill>
                  <a:srgbClr val="2D2D2D"/>
                </a:solidFill>
                <a:latin typeface="Source Sans 3" pitchFamily="34" charset="0"/>
                <a:ea typeface="Source Sans 3" pitchFamily="34" charset="-122"/>
                <a:cs typeface="Source Sans 3" pitchFamily="34" charset="-120"/>
              </a:rPr>
              <a:t>I bring the context, constraints, students, and professional judgment.</a:t>
            </a:r>
            <a:endParaRPr lang="en-US" sz="1700" dirty="0"/>
          </a:p>
          <a:p>
            <a:pPr marL="0" indent="0">
              <a:buNone/>
            </a:pPr>
            <a:endParaRPr lang="en-US" sz="1700" dirty="0"/>
          </a:p>
          <a:p>
            <a:pPr marL="0" indent="0">
              <a:buNone/>
            </a:pPr>
            <a:r>
              <a:rPr lang="en-US" sz="1700" dirty="0">
                <a:solidFill>
                  <a:srgbClr val="2D2D2D"/>
                </a:solidFill>
                <a:latin typeface="Source Sans 3" pitchFamily="34" charset="0"/>
                <a:ea typeface="Source Sans 3" pitchFamily="34" charset="-122"/>
                <a:cs typeface="Source Sans 3" pitchFamily="34" charset="-120"/>
              </a:rPr>
              <a:t>The assistant asks questions, finds gaps, drafts options, and helps me make the work clearer.</a:t>
            </a:r>
            <a:endParaRPr lang="en-US" sz="1700" dirty="0"/>
          </a:p>
        </p:txBody>
      </p:sp>
      <p:sp>
        <p:nvSpPr>
          <p:cNvPr id="8" name="Shape 6"/>
          <p:cNvSpPr/>
          <p:nvPr/>
        </p:nvSpPr>
        <p:spPr>
          <a:xfrm>
            <a:off x="5897880" y="4800600"/>
            <a:ext cx="5212080" cy="548640"/>
          </a:xfrm>
          <a:prstGeom prst="rect">
            <a:avLst/>
          </a:prstGeom>
          <a:solidFill>
            <a:srgbClr val="216341"/>
          </a:solidFill>
          <a:ln w="12700">
            <a:solidFill>
              <a:srgbClr val="216341"/>
            </a:solidFill>
            <a:prstDash val="solid"/>
          </a:ln>
        </p:spPr>
        <p:txBody>
          <a:bodyPr/>
          <a:lstStyle/>
          <a:p>
            <a:endParaRPr lang="en-US"/>
          </a:p>
        </p:txBody>
      </p:sp>
      <p:sp>
        <p:nvSpPr>
          <p:cNvPr id="9" name="Text 7"/>
          <p:cNvSpPr/>
          <p:nvPr/>
        </p:nvSpPr>
        <p:spPr>
          <a:xfrm>
            <a:off x="6099048" y="4946904"/>
            <a:ext cx="4809744" cy="27432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The relationship matters more than the first prompt.</a:t>
            </a:r>
            <a:endParaRPr lang="en-US" sz="1650" dirty="0"/>
          </a:p>
        </p:txBody>
      </p:sp>
      <p:sp>
        <p:nvSpPr>
          <p:cNvPr id="10" name="Shape 8"/>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1" name="Text 9"/>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2" name="Text 10"/>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3</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Example 1: correspondence</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Turn a blunt message into clear, responsible communication.</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685800" y="1417320"/>
            <a:ext cx="4892040" cy="2606040"/>
          </a:xfrm>
          <a:prstGeom prst="roundRect">
            <a:avLst>
              <a:gd name="adj" fmla="val 1754"/>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685800" y="1417320"/>
            <a:ext cx="100584" cy="2606040"/>
          </a:xfrm>
          <a:prstGeom prst="rect">
            <a:avLst/>
          </a:prstGeom>
          <a:solidFill>
            <a:srgbClr val="BE7418"/>
          </a:solidFill>
          <a:ln w="12700">
            <a:solidFill>
              <a:srgbClr val="BE7418"/>
            </a:solidFill>
            <a:prstDash val="solid"/>
          </a:ln>
        </p:spPr>
        <p:txBody>
          <a:bodyPr/>
          <a:lstStyle/>
          <a:p>
            <a:endParaRPr lang="en-US"/>
          </a:p>
        </p:txBody>
      </p:sp>
      <p:sp>
        <p:nvSpPr>
          <p:cNvPr id="7" name="Text 5"/>
          <p:cNvSpPr/>
          <p:nvPr/>
        </p:nvSpPr>
        <p:spPr>
          <a:xfrm>
            <a:off x="896112" y="1581912"/>
            <a:ext cx="457200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Rough teacher message</a:t>
            </a:r>
            <a:endParaRPr lang="en-US" sz="1400" dirty="0"/>
          </a:p>
        </p:txBody>
      </p:sp>
      <p:sp>
        <p:nvSpPr>
          <p:cNvPr id="8" name="Text 6"/>
          <p:cNvSpPr/>
          <p:nvPr/>
        </p:nvSpPr>
        <p:spPr>
          <a:xfrm>
            <a:off x="896112" y="1920240"/>
            <a:ext cx="4526280" cy="194767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“Your student is missing several assignments and needs to turn them in by Friday, or their grade on the report card is going to be an F. Please talk to them.”</a:t>
            </a:r>
            <a:endParaRPr lang="en-US" sz="1260" dirty="0"/>
          </a:p>
        </p:txBody>
      </p:sp>
      <p:sp>
        <p:nvSpPr>
          <p:cNvPr id="9" name="Shape 7"/>
          <p:cNvSpPr/>
          <p:nvPr/>
        </p:nvSpPr>
        <p:spPr>
          <a:xfrm>
            <a:off x="6035040" y="1417320"/>
            <a:ext cx="5303520" cy="3063240"/>
          </a:xfrm>
          <a:prstGeom prst="roundRect">
            <a:avLst>
              <a:gd name="adj" fmla="val 1493"/>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6035040" y="1417320"/>
            <a:ext cx="100584" cy="3063240"/>
          </a:xfrm>
          <a:prstGeom prst="rect">
            <a:avLst/>
          </a:prstGeom>
          <a:solidFill>
            <a:srgbClr val="216341"/>
          </a:solidFill>
          <a:ln w="12700">
            <a:solidFill>
              <a:srgbClr val="216341"/>
            </a:solidFill>
            <a:prstDash val="solid"/>
          </a:ln>
        </p:spPr>
        <p:txBody>
          <a:bodyPr/>
          <a:lstStyle/>
          <a:p>
            <a:endParaRPr lang="en-US"/>
          </a:p>
        </p:txBody>
      </p:sp>
      <p:sp>
        <p:nvSpPr>
          <p:cNvPr id="11" name="Text 9"/>
          <p:cNvSpPr/>
          <p:nvPr/>
        </p:nvSpPr>
        <p:spPr>
          <a:xfrm>
            <a:off x="6245352" y="1581912"/>
            <a:ext cx="498348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Stacy asks before drafting</a:t>
            </a:r>
            <a:endParaRPr lang="en-US" sz="1400" dirty="0"/>
          </a:p>
        </p:txBody>
      </p:sp>
      <p:sp>
        <p:nvSpPr>
          <p:cNvPr id="12" name="Text 10"/>
          <p:cNvSpPr/>
          <p:nvPr/>
        </p:nvSpPr>
        <p:spPr>
          <a:xfrm>
            <a:off x="6245352" y="1920240"/>
            <a:ext cx="4937760" cy="240487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Who is receiving this?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What do you want them to do?</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What tone should the message carry?</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What deadline matters?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What context should stay out of the email?</a:t>
            </a:r>
            <a:endParaRPr lang="en-US" sz="1260" dirty="0"/>
          </a:p>
        </p:txBody>
      </p:sp>
      <p:sp>
        <p:nvSpPr>
          <p:cNvPr id="13" name="Shape 11"/>
          <p:cNvSpPr/>
          <p:nvPr/>
        </p:nvSpPr>
        <p:spPr>
          <a:xfrm>
            <a:off x="1508760" y="5010912"/>
            <a:ext cx="9235440" cy="594360"/>
          </a:xfrm>
          <a:prstGeom prst="rect">
            <a:avLst/>
          </a:prstGeom>
          <a:solidFill>
            <a:srgbClr val="216341"/>
          </a:solidFill>
          <a:ln w="12700">
            <a:solidFill>
              <a:srgbClr val="216341"/>
            </a:solidFill>
            <a:prstDash val="solid"/>
          </a:ln>
        </p:spPr>
        <p:txBody>
          <a:bodyPr/>
          <a:lstStyle/>
          <a:p>
            <a:endParaRPr lang="en-US"/>
          </a:p>
        </p:txBody>
      </p:sp>
      <p:sp>
        <p:nvSpPr>
          <p:cNvPr id="14" name="Text 12"/>
          <p:cNvSpPr/>
          <p:nvPr/>
        </p:nvSpPr>
        <p:spPr>
          <a:xfrm>
            <a:off x="1709928" y="5157216"/>
            <a:ext cx="8833104" cy="32004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Improved writing comes from better decisions, not grammar polish.</a:t>
            </a:r>
            <a:endParaRPr lang="en-US" sz="1650" dirty="0"/>
          </a:p>
        </p:txBody>
      </p:sp>
      <p:sp>
        <p:nvSpPr>
          <p:cNvPr id="15" name="Shape 13"/>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6" name="Text 14"/>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7" name="Text 15"/>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4</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Correspondence result</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The assistant drafts. The teacher owns the message.</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Text 3"/>
          <p:cNvSpPr/>
          <p:nvPr/>
        </p:nvSpPr>
        <p:spPr>
          <a:xfrm>
            <a:off x="731520" y="1371600"/>
            <a:ext cx="6035040" cy="256032"/>
          </a:xfrm>
          <a:prstGeom prst="rect">
            <a:avLst/>
          </a:prstGeom>
          <a:noFill/>
          <a:ln/>
        </p:spPr>
        <p:txBody>
          <a:bodyPr wrap="square" lIns="0" tIns="0" rIns="0" bIns="0" rtlCol="0" anchor="ctr"/>
          <a:lstStyle/>
          <a:p>
            <a:pPr marL="0" indent="0">
              <a:buNone/>
            </a:pPr>
            <a:r>
              <a:rPr lang="en-US" sz="1600" b="1" dirty="0">
                <a:solidFill>
                  <a:srgbClr val="216341"/>
                </a:solidFill>
                <a:latin typeface="Franklin Gothic Demi" pitchFamily="34" charset="0"/>
                <a:ea typeface="Franklin Gothic Demi" pitchFamily="34" charset="-122"/>
                <a:cs typeface="Franklin Gothic Demi" pitchFamily="34" charset="-120"/>
              </a:rPr>
              <a:t>Subject: Missing Assignments and Report Card Grade</a:t>
            </a:r>
            <a:endParaRPr lang="en-US" sz="1600" dirty="0"/>
          </a:p>
        </p:txBody>
      </p:sp>
      <p:sp>
        <p:nvSpPr>
          <p:cNvPr id="6" name="Shape 4"/>
          <p:cNvSpPr/>
          <p:nvPr/>
        </p:nvSpPr>
        <p:spPr>
          <a:xfrm>
            <a:off x="731520" y="1783080"/>
            <a:ext cx="6080760" cy="3337560"/>
          </a:xfrm>
          <a:prstGeom prst="roundRect">
            <a:avLst>
              <a:gd name="adj" fmla="val 1370"/>
            </a:avLst>
          </a:prstGeom>
          <a:solidFill>
            <a:srgbClr val="FBF6ED"/>
          </a:solidFill>
          <a:ln w="12700">
            <a:solidFill>
              <a:srgbClr val="AAB79E"/>
            </a:solidFill>
            <a:prstDash val="solid"/>
          </a:ln>
        </p:spPr>
        <p:txBody>
          <a:bodyPr/>
          <a:lstStyle/>
          <a:p>
            <a:endParaRPr lang="en-US"/>
          </a:p>
        </p:txBody>
      </p:sp>
      <p:sp>
        <p:nvSpPr>
          <p:cNvPr id="7" name="Text 5"/>
          <p:cNvSpPr/>
          <p:nvPr/>
        </p:nvSpPr>
        <p:spPr>
          <a:xfrm>
            <a:off x="960120" y="1965960"/>
            <a:ext cx="5623560" cy="2880360"/>
          </a:xfrm>
          <a:prstGeom prst="rect">
            <a:avLst/>
          </a:prstGeom>
          <a:noFill/>
          <a:ln/>
        </p:spPr>
        <p:txBody>
          <a:bodyPr wrap="square" lIns="381" tIns="381" rIns="381" bIns="381" rtlCol="0" anchor="ctr">
            <a:normAutofit/>
          </a:bodyPr>
          <a:lstStyle/>
          <a:p>
            <a:pPr marL="0" indent="0">
              <a:buNone/>
            </a:pPr>
            <a:r>
              <a:rPr lang="en-US" sz="1050" dirty="0">
                <a:solidFill>
                  <a:srgbClr val="2D2D2D"/>
                </a:solidFill>
                <a:latin typeface="Source Sans 3" pitchFamily="34" charset="0"/>
                <a:ea typeface="Source Sans 3" pitchFamily="34" charset="-122"/>
                <a:cs typeface="Source Sans 3" pitchFamily="34" charset="-120"/>
              </a:rPr>
              <a:t>Good morning,</a:t>
            </a:r>
            <a:endParaRPr lang="en-US" sz="1050" dirty="0"/>
          </a:p>
          <a:p>
            <a:pPr marL="0" indent="0">
              <a:buNone/>
            </a:pPr>
            <a:endParaRPr lang="en-US" sz="1050" dirty="0"/>
          </a:p>
          <a:p>
            <a:pPr marL="0" indent="0">
              <a:buNone/>
            </a:pPr>
            <a:r>
              <a:rPr lang="en-US" sz="1050" dirty="0">
                <a:solidFill>
                  <a:srgbClr val="2D2D2D"/>
                </a:solidFill>
                <a:latin typeface="Source Sans 3" pitchFamily="34" charset="0"/>
                <a:ea typeface="Source Sans 3" pitchFamily="34" charset="-122"/>
                <a:cs typeface="Source Sans 3" pitchFamily="34" charset="-120"/>
              </a:rPr>
              <a:t>I am contacting you because [Student Name] currently has several missing assignments in [Course Name]. We have discussed these assignments in class, and [Student Name] has expressed a desire to earn a passing grade.</a:t>
            </a:r>
            <a:endParaRPr lang="en-US" sz="1050" dirty="0"/>
          </a:p>
          <a:p>
            <a:pPr marL="0" indent="0">
              <a:buNone/>
            </a:pPr>
            <a:endParaRPr lang="en-US" sz="1050" dirty="0"/>
          </a:p>
          <a:p>
            <a:pPr marL="0" indent="0">
              <a:buNone/>
            </a:pPr>
            <a:r>
              <a:rPr lang="en-US" sz="1050" dirty="0">
                <a:solidFill>
                  <a:srgbClr val="2D2D2D"/>
                </a:solidFill>
                <a:latin typeface="Source Sans 3" pitchFamily="34" charset="0"/>
                <a:ea typeface="Source Sans 3" pitchFamily="34" charset="-122"/>
                <a:cs typeface="Source Sans 3" pitchFamily="34" charset="-120"/>
              </a:rPr>
              <a:t>If the missing work is not submitted by Friday, the upcoming report card will reflect a failing grade. You can review the missing assignments in Skyward. Please ask [Student Name] to open Teams and show you the assignment instructions and any work already completed.</a:t>
            </a:r>
            <a:endParaRPr lang="en-US" sz="1050" dirty="0"/>
          </a:p>
          <a:p>
            <a:pPr marL="0" indent="0">
              <a:buNone/>
            </a:pPr>
            <a:endParaRPr lang="en-US" sz="1050" dirty="0"/>
          </a:p>
          <a:p>
            <a:pPr marL="0" indent="0">
              <a:buNone/>
            </a:pPr>
            <a:r>
              <a:rPr lang="en-US" sz="1050" dirty="0">
                <a:solidFill>
                  <a:srgbClr val="2D2D2D"/>
                </a:solidFill>
                <a:latin typeface="Source Sans 3" pitchFamily="34" charset="0"/>
                <a:ea typeface="Source Sans 3" pitchFamily="34" charset="-122"/>
                <a:cs typeface="Source Sans 3" pitchFamily="34" charset="-120"/>
              </a:rPr>
              <a:t>Please reply if you have questions.</a:t>
            </a:r>
            <a:endParaRPr lang="en-US" sz="1050" dirty="0"/>
          </a:p>
        </p:txBody>
      </p:sp>
      <p:sp>
        <p:nvSpPr>
          <p:cNvPr id="8" name="Text 6"/>
          <p:cNvSpPr/>
          <p:nvPr/>
        </p:nvSpPr>
        <p:spPr>
          <a:xfrm>
            <a:off x="7315200" y="1828800"/>
            <a:ext cx="2926080" cy="256032"/>
          </a:xfrm>
          <a:prstGeom prst="rect">
            <a:avLst/>
          </a:prstGeom>
          <a:noFill/>
          <a:ln/>
        </p:spPr>
        <p:txBody>
          <a:bodyPr wrap="square" lIns="0" tIns="0" rIns="0" bIns="0" rtlCol="0" anchor="ctr"/>
          <a:lstStyle/>
          <a:p>
            <a:pPr marL="0" indent="0">
              <a:buNone/>
            </a:pPr>
            <a:r>
              <a:rPr lang="en-US" sz="1700" b="1" dirty="0">
                <a:solidFill>
                  <a:srgbClr val="BE7418"/>
                </a:solidFill>
                <a:latin typeface="Franklin Gothic Demi" pitchFamily="34" charset="0"/>
                <a:ea typeface="Franklin Gothic Demi" pitchFamily="34" charset="-122"/>
                <a:cs typeface="Franklin Gothic Demi" pitchFamily="34" charset="-120"/>
              </a:rPr>
              <a:t>Transparency line</a:t>
            </a:r>
            <a:endParaRPr lang="en-US" sz="1700" dirty="0"/>
          </a:p>
        </p:txBody>
      </p:sp>
      <p:sp>
        <p:nvSpPr>
          <p:cNvPr id="9" name="Text 7"/>
          <p:cNvSpPr/>
          <p:nvPr/>
        </p:nvSpPr>
        <p:spPr>
          <a:xfrm>
            <a:off x="7315200" y="2331720"/>
            <a:ext cx="3611880" cy="914400"/>
          </a:xfrm>
          <a:prstGeom prst="rect">
            <a:avLst/>
          </a:prstGeom>
          <a:noFill/>
          <a:ln/>
        </p:spPr>
        <p:txBody>
          <a:bodyPr wrap="square" lIns="0" tIns="0" rIns="0" bIns="0" rtlCol="0" anchor="ctr">
            <a:normAutofit/>
          </a:bodyPr>
          <a:lstStyle/>
          <a:p>
            <a:pPr marL="0" indent="0">
              <a:buNone/>
            </a:pPr>
            <a:r>
              <a:rPr lang="en-US" sz="2100" b="1" dirty="0">
                <a:solidFill>
                  <a:srgbClr val="216341"/>
                </a:solidFill>
                <a:latin typeface="Franklin Gothic Demi" pitchFamily="34" charset="0"/>
                <a:ea typeface="Franklin Gothic Demi" pitchFamily="34" charset="-122"/>
                <a:cs typeface="Franklin Gothic Demi" pitchFamily="34" charset="-120"/>
              </a:rPr>
              <a:t>Drafted with support from Stacy, Mr. Warrick’s thinking partner.</a:t>
            </a:r>
            <a:endParaRPr lang="en-US" sz="2100" dirty="0"/>
          </a:p>
        </p:txBody>
      </p:sp>
      <p:sp>
        <p:nvSpPr>
          <p:cNvPr id="10" name="Text 8"/>
          <p:cNvSpPr/>
          <p:nvPr/>
        </p:nvSpPr>
        <p:spPr>
          <a:xfrm>
            <a:off x="7315200" y="3749040"/>
            <a:ext cx="3703320" cy="1188720"/>
          </a:xfrm>
          <a:prstGeom prst="rect">
            <a:avLst/>
          </a:prstGeom>
          <a:noFill/>
          <a:ln/>
        </p:spPr>
        <p:txBody>
          <a:bodyPr wrap="square" lIns="0" tIns="0" rIns="0" bIns="0" rtlCol="0" anchor="ctr"/>
          <a:lstStyle/>
          <a:p>
            <a:pPr marL="0" indent="0">
              <a:buNone/>
            </a:pPr>
            <a:r>
              <a:rPr lang="en-US" sz="1400" dirty="0">
                <a:solidFill>
                  <a:srgbClr val="2D2D2D"/>
                </a:solidFill>
                <a:latin typeface="Source Sans 3" pitchFamily="34" charset="0"/>
                <a:ea typeface="Source Sans 3" pitchFamily="34" charset="-122"/>
                <a:cs typeface="Source Sans 3" pitchFamily="34" charset="-120"/>
              </a:rPr>
              <a:t>Why include it?</a:t>
            </a:r>
            <a:endParaRPr lang="en-US" sz="1400" dirty="0"/>
          </a:p>
          <a:p>
            <a:pPr marL="0" indent="0">
              <a:buNone/>
            </a:pPr>
            <a:r>
              <a:rPr lang="en-US" sz="1400" dirty="0">
                <a:solidFill>
                  <a:srgbClr val="2D2D2D"/>
                </a:solidFill>
                <a:latin typeface="Source Sans 3" pitchFamily="34" charset="0"/>
                <a:ea typeface="Source Sans 3" pitchFamily="34" charset="-122"/>
                <a:cs typeface="Source Sans 3" pitchFamily="34" charset="-120"/>
              </a:rPr>
              <a:t>• Families know AI assisted the wording.</a:t>
            </a:r>
            <a:endParaRPr lang="en-US" sz="1400" dirty="0"/>
          </a:p>
          <a:p>
            <a:pPr marL="0" indent="0">
              <a:buNone/>
            </a:pPr>
            <a:r>
              <a:rPr lang="en-US" sz="1400" dirty="0">
                <a:solidFill>
                  <a:srgbClr val="2D2D2D"/>
                </a:solidFill>
                <a:latin typeface="Source Sans 3" pitchFamily="34" charset="0"/>
                <a:ea typeface="Source Sans 3" pitchFamily="34" charset="-122"/>
                <a:cs typeface="Source Sans 3" pitchFamily="34" charset="-120"/>
              </a:rPr>
              <a:t>• The facts and judgment remain yours.</a:t>
            </a:r>
            <a:endParaRPr lang="en-US" sz="1400" dirty="0"/>
          </a:p>
          <a:p>
            <a:pPr marL="0" indent="0">
              <a:buNone/>
            </a:pPr>
            <a:r>
              <a:rPr lang="en-US" sz="1400" dirty="0">
                <a:solidFill>
                  <a:srgbClr val="2D2D2D"/>
                </a:solidFill>
                <a:latin typeface="Source Sans 3" pitchFamily="34" charset="0"/>
                <a:ea typeface="Source Sans 3" pitchFamily="34" charset="-122"/>
                <a:cs typeface="Source Sans 3" pitchFamily="34" charset="-120"/>
              </a:rPr>
              <a:t>• It models responsible AI use for students.</a:t>
            </a:r>
            <a:endParaRPr lang="en-US" sz="1400" dirty="0"/>
          </a:p>
        </p:txBody>
      </p:sp>
      <p:sp>
        <p:nvSpPr>
          <p:cNvPr id="11" name="Shape 9"/>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2" name="Text 10"/>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3" name="Text 11"/>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5</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Example 2: project design</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Business and marketing campaign pitch</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Text 3"/>
          <p:cNvSpPr/>
          <p:nvPr/>
        </p:nvSpPr>
        <p:spPr>
          <a:xfrm>
            <a:off x="777240" y="1325880"/>
            <a:ext cx="10515600" cy="502920"/>
          </a:xfrm>
          <a:prstGeom prst="rect">
            <a:avLst/>
          </a:prstGeom>
          <a:noFill/>
          <a:ln/>
        </p:spPr>
        <p:txBody>
          <a:bodyPr wrap="square" lIns="0" tIns="0" rIns="0" bIns="0" rtlCol="0" anchor="ctr"/>
          <a:lstStyle/>
          <a:p>
            <a:pPr marL="0" indent="0">
              <a:buNone/>
            </a:pPr>
            <a:r>
              <a:rPr lang="en-US" sz="1800" dirty="0">
                <a:solidFill>
                  <a:srgbClr val="2D2D2D"/>
                </a:solidFill>
                <a:latin typeface="Source Sans 3" pitchFamily="34" charset="0"/>
                <a:ea typeface="Source Sans 3" pitchFamily="34" charset="-122"/>
                <a:cs typeface="Source Sans 3" pitchFamily="34" charset="-120"/>
              </a:rPr>
              <a:t>Students choose a product, build a marketing plan, create campaign samples, pitch to the class, and reflect using feedback.</a:t>
            </a:r>
            <a:endParaRPr lang="en-US" sz="1800" dirty="0"/>
          </a:p>
        </p:txBody>
      </p:sp>
      <p:sp>
        <p:nvSpPr>
          <p:cNvPr id="6" name="Shape 4"/>
          <p:cNvSpPr/>
          <p:nvPr/>
        </p:nvSpPr>
        <p:spPr>
          <a:xfrm>
            <a:off x="914400" y="2103120"/>
            <a:ext cx="2148840" cy="2514600"/>
          </a:xfrm>
          <a:prstGeom prst="roundRect">
            <a:avLst>
              <a:gd name="adj" fmla="val 2128"/>
            </a:avLst>
          </a:prstGeom>
          <a:solidFill>
            <a:srgbClr val="FBF6ED"/>
          </a:solidFill>
          <a:ln w="12700">
            <a:solidFill>
              <a:srgbClr val="AAB79E"/>
            </a:solidFill>
            <a:prstDash val="solid"/>
          </a:ln>
        </p:spPr>
        <p:txBody>
          <a:bodyPr/>
          <a:lstStyle/>
          <a:p>
            <a:endParaRPr lang="en-US"/>
          </a:p>
        </p:txBody>
      </p:sp>
      <p:sp>
        <p:nvSpPr>
          <p:cNvPr id="7" name="Shape 5"/>
          <p:cNvSpPr/>
          <p:nvPr/>
        </p:nvSpPr>
        <p:spPr>
          <a:xfrm>
            <a:off x="914400" y="2103120"/>
            <a:ext cx="100584" cy="2514600"/>
          </a:xfrm>
          <a:prstGeom prst="rect">
            <a:avLst/>
          </a:prstGeom>
          <a:solidFill>
            <a:srgbClr val="216341"/>
          </a:solidFill>
          <a:ln w="12700">
            <a:solidFill>
              <a:srgbClr val="216341"/>
            </a:solidFill>
            <a:prstDash val="solid"/>
          </a:ln>
        </p:spPr>
        <p:txBody>
          <a:bodyPr/>
          <a:lstStyle/>
          <a:p>
            <a:endParaRPr lang="en-US"/>
          </a:p>
        </p:txBody>
      </p:sp>
      <p:sp>
        <p:nvSpPr>
          <p:cNvPr id="8" name="Text 6"/>
          <p:cNvSpPr/>
          <p:nvPr/>
        </p:nvSpPr>
        <p:spPr>
          <a:xfrm>
            <a:off x="1124712" y="2267712"/>
            <a:ext cx="182880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1. Plan</a:t>
            </a:r>
            <a:endParaRPr lang="en-US" sz="1400" dirty="0"/>
          </a:p>
        </p:txBody>
      </p:sp>
      <p:sp>
        <p:nvSpPr>
          <p:cNvPr id="9" name="Text 7"/>
          <p:cNvSpPr/>
          <p:nvPr/>
        </p:nvSpPr>
        <p:spPr>
          <a:xfrm>
            <a:off x="1124712" y="2606040"/>
            <a:ext cx="1783080" cy="185623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Product</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Audience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Message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Channels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Timeline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Success measures</a:t>
            </a:r>
            <a:endParaRPr lang="en-US" sz="1260" dirty="0"/>
          </a:p>
        </p:txBody>
      </p:sp>
      <p:sp>
        <p:nvSpPr>
          <p:cNvPr id="10" name="Shape 8"/>
          <p:cNvSpPr/>
          <p:nvPr/>
        </p:nvSpPr>
        <p:spPr>
          <a:xfrm>
            <a:off x="3154680" y="2971800"/>
            <a:ext cx="347472" cy="658368"/>
          </a:xfrm>
          <a:prstGeom prst="chevron">
            <a:avLst/>
          </a:prstGeom>
          <a:solidFill>
            <a:srgbClr val="AAB79E"/>
          </a:solidFill>
          <a:ln w="12700">
            <a:solidFill>
              <a:srgbClr val="AAB79E"/>
            </a:solidFill>
            <a:prstDash val="solid"/>
          </a:ln>
        </p:spPr>
        <p:txBody>
          <a:bodyPr/>
          <a:lstStyle/>
          <a:p>
            <a:endParaRPr lang="en-US"/>
          </a:p>
        </p:txBody>
      </p:sp>
      <p:sp>
        <p:nvSpPr>
          <p:cNvPr id="11" name="Shape 9"/>
          <p:cNvSpPr/>
          <p:nvPr/>
        </p:nvSpPr>
        <p:spPr>
          <a:xfrm>
            <a:off x="3794760" y="2103120"/>
            <a:ext cx="2148840" cy="2514600"/>
          </a:xfrm>
          <a:prstGeom prst="roundRect">
            <a:avLst>
              <a:gd name="adj" fmla="val 2128"/>
            </a:avLst>
          </a:prstGeom>
          <a:solidFill>
            <a:srgbClr val="FBF6ED"/>
          </a:solidFill>
          <a:ln w="12700">
            <a:solidFill>
              <a:srgbClr val="AAB79E"/>
            </a:solidFill>
            <a:prstDash val="solid"/>
          </a:ln>
        </p:spPr>
        <p:txBody>
          <a:bodyPr/>
          <a:lstStyle/>
          <a:p>
            <a:endParaRPr lang="en-US"/>
          </a:p>
        </p:txBody>
      </p:sp>
      <p:sp>
        <p:nvSpPr>
          <p:cNvPr id="12" name="Shape 10"/>
          <p:cNvSpPr/>
          <p:nvPr/>
        </p:nvSpPr>
        <p:spPr>
          <a:xfrm>
            <a:off x="3794760" y="2103120"/>
            <a:ext cx="100584" cy="2514600"/>
          </a:xfrm>
          <a:prstGeom prst="rect">
            <a:avLst/>
          </a:prstGeom>
          <a:solidFill>
            <a:srgbClr val="BE7418"/>
          </a:solidFill>
          <a:ln w="12700">
            <a:solidFill>
              <a:srgbClr val="BE7418"/>
            </a:solidFill>
            <a:prstDash val="solid"/>
          </a:ln>
        </p:spPr>
        <p:txBody>
          <a:bodyPr/>
          <a:lstStyle/>
          <a:p>
            <a:endParaRPr lang="en-US"/>
          </a:p>
        </p:txBody>
      </p:sp>
      <p:sp>
        <p:nvSpPr>
          <p:cNvPr id="13" name="Text 11"/>
          <p:cNvSpPr/>
          <p:nvPr/>
        </p:nvSpPr>
        <p:spPr>
          <a:xfrm>
            <a:off x="4005072" y="2267712"/>
            <a:ext cx="182880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2. Execute</a:t>
            </a:r>
            <a:endParaRPr lang="en-US" sz="1400" dirty="0"/>
          </a:p>
        </p:txBody>
      </p:sp>
      <p:sp>
        <p:nvSpPr>
          <p:cNvPr id="14" name="Text 12"/>
          <p:cNvSpPr/>
          <p:nvPr/>
        </p:nvSpPr>
        <p:spPr>
          <a:xfrm>
            <a:off x="4005072" y="2606040"/>
            <a:ext cx="1783080" cy="185623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30-second commercial</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Print ad samples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Campaign pieces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Student-created drafts</a:t>
            </a:r>
            <a:endParaRPr lang="en-US" sz="1260" dirty="0"/>
          </a:p>
        </p:txBody>
      </p:sp>
      <p:sp>
        <p:nvSpPr>
          <p:cNvPr id="15" name="Shape 13"/>
          <p:cNvSpPr/>
          <p:nvPr/>
        </p:nvSpPr>
        <p:spPr>
          <a:xfrm>
            <a:off x="6035040" y="2971800"/>
            <a:ext cx="347472" cy="658368"/>
          </a:xfrm>
          <a:prstGeom prst="chevron">
            <a:avLst/>
          </a:prstGeom>
          <a:solidFill>
            <a:srgbClr val="AAB79E"/>
          </a:solidFill>
          <a:ln w="12700">
            <a:solidFill>
              <a:srgbClr val="AAB79E"/>
            </a:solidFill>
            <a:prstDash val="solid"/>
          </a:ln>
        </p:spPr>
        <p:txBody>
          <a:bodyPr/>
          <a:lstStyle/>
          <a:p>
            <a:endParaRPr lang="en-US"/>
          </a:p>
        </p:txBody>
      </p:sp>
      <p:sp>
        <p:nvSpPr>
          <p:cNvPr id="16" name="Shape 14"/>
          <p:cNvSpPr/>
          <p:nvPr/>
        </p:nvSpPr>
        <p:spPr>
          <a:xfrm>
            <a:off x="6675120" y="2103120"/>
            <a:ext cx="2148840" cy="2514600"/>
          </a:xfrm>
          <a:prstGeom prst="roundRect">
            <a:avLst>
              <a:gd name="adj" fmla="val 2128"/>
            </a:avLst>
          </a:prstGeom>
          <a:solidFill>
            <a:srgbClr val="FBF6ED"/>
          </a:solidFill>
          <a:ln w="12700">
            <a:solidFill>
              <a:srgbClr val="AAB79E"/>
            </a:solidFill>
            <a:prstDash val="solid"/>
          </a:ln>
        </p:spPr>
        <p:txBody>
          <a:bodyPr/>
          <a:lstStyle/>
          <a:p>
            <a:endParaRPr lang="en-US"/>
          </a:p>
        </p:txBody>
      </p:sp>
      <p:sp>
        <p:nvSpPr>
          <p:cNvPr id="17" name="Shape 15"/>
          <p:cNvSpPr/>
          <p:nvPr/>
        </p:nvSpPr>
        <p:spPr>
          <a:xfrm>
            <a:off x="6675120" y="2103120"/>
            <a:ext cx="100584" cy="2514600"/>
          </a:xfrm>
          <a:prstGeom prst="rect">
            <a:avLst/>
          </a:prstGeom>
          <a:solidFill>
            <a:srgbClr val="216341"/>
          </a:solidFill>
          <a:ln w="12700">
            <a:solidFill>
              <a:srgbClr val="216341"/>
            </a:solidFill>
            <a:prstDash val="solid"/>
          </a:ln>
        </p:spPr>
        <p:txBody>
          <a:bodyPr/>
          <a:lstStyle/>
          <a:p>
            <a:endParaRPr lang="en-US"/>
          </a:p>
        </p:txBody>
      </p:sp>
      <p:sp>
        <p:nvSpPr>
          <p:cNvPr id="18" name="Text 16"/>
          <p:cNvSpPr/>
          <p:nvPr/>
        </p:nvSpPr>
        <p:spPr>
          <a:xfrm>
            <a:off x="6885432" y="2267712"/>
            <a:ext cx="182880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3. Present</a:t>
            </a:r>
            <a:endParaRPr lang="en-US" sz="1400" dirty="0"/>
          </a:p>
        </p:txBody>
      </p:sp>
      <p:sp>
        <p:nvSpPr>
          <p:cNvPr id="19" name="Text 17"/>
          <p:cNvSpPr/>
          <p:nvPr/>
        </p:nvSpPr>
        <p:spPr>
          <a:xfrm>
            <a:off x="6885432" y="2606040"/>
            <a:ext cx="1783080" cy="185623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Pitch to marketing firm</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Audience and value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Campaign choices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Success measures</a:t>
            </a:r>
            <a:endParaRPr lang="en-US" sz="1260" dirty="0"/>
          </a:p>
        </p:txBody>
      </p:sp>
      <p:sp>
        <p:nvSpPr>
          <p:cNvPr id="20" name="Shape 18"/>
          <p:cNvSpPr/>
          <p:nvPr/>
        </p:nvSpPr>
        <p:spPr>
          <a:xfrm>
            <a:off x="8915400" y="2971800"/>
            <a:ext cx="347472" cy="658368"/>
          </a:xfrm>
          <a:prstGeom prst="chevron">
            <a:avLst/>
          </a:prstGeom>
          <a:solidFill>
            <a:srgbClr val="AAB79E"/>
          </a:solidFill>
          <a:ln w="12700">
            <a:solidFill>
              <a:srgbClr val="AAB79E"/>
            </a:solidFill>
            <a:prstDash val="solid"/>
          </a:ln>
        </p:spPr>
        <p:txBody>
          <a:bodyPr/>
          <a:lstStyle/>
          <a:p>
            <a:endParaRPr lang="en-US"/>
          </a:p>
        </p:txBody>
      </p:sp>
      <p:sp>
        <p:nvSpPr>
          <p:cNvPr id="21" name="Shape 19"/>
          <p:cNvSpPr/>
          <p:nvPr/>
        </p:nvSpPr>
        <p:spPr>
          <a:xfrm>
            <a:off x="9555480" y="2103120"/>
            <a:ext cx="2148840" cy="2514600"/>
          </a:xfrm>
          <a:prstGeom prst="roundRect">
            <a:avLst>
              <a:gd name="adj" fmla="val 2128"/>
            </a:avLst>
          </a:prstGeom>
          <a:solidFill>
            <a:srgbClr val="FBF6ED"/>
          </a:solidFill>
          <a:ln w="12700">
            <a:solidFill>
              <a:srgbClr val="AAB79E"/>
            </a:solidFill>
            <a:prstDash val="solid"/>
          </a:ln>
        </p:spPr>
        <p:txBody>
          <a:bodyPr/>
          <a:lstStyle/>
          <a:p>
            <a:endParaRPr lang="en-US"/>
          </a:p>
        </p:txBody>
      </p:sp>
      <p:sp>
        <p:nvSpPr>
          <p:cNvPr id="22" name="Shape 20"/>
          <p:cNvSpPr/>
          <p:nvPr/>
        </p:nvSpPr>
        <p:spPr>
          <a:xfrm>
            <a:off x="9555480" y="2103120"/>
            <a:ext cx="100584" cy="2514600"/>
          </a:xfrm>
          <a:prstGeom prst="rect">
            <a:avLst/>
          </a:prstGeom>
          <a:solidFill>
            <a:srgbClr val="BE7418"/>
          </a:solidFill>
          <a:ln w="12700">
            <a:solidFill>
              <a:srgbClr val="BE7418"/>
            </a:solidFill>
            <a:prstDash val="solid"/>
          </a:ln>
        </p:spPr>
        <p:txBody>
          <a:bodyPr/>
          <a:lstStyle/>
          <a:p>
            <a:endParaRPr lang="en-US"/>
          </a:p>
        </p:txBody>
      </p:sp>
      <p:sp>
        <p:nvSpPr>
          <p:cNvPr id="23" name="Text 21"/>
          <p:cNvSpPr/>
          <p:nvPr/>
        </p:nvSpPr>
        <p:spPr>
          <a:xfrm>
            <a:off x="9765792" y="2267712"/>
            <a:ext cx="182880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4. Reflect</a:t>
            </a:r>
            <a:endParaRPr lang="en-US" sz="1400" dirty="0"/>
          </a:p>
        </p:txBody>
      </p:sp>
      <p:sp>
        <p:nvSpPr>
          <p:cNvPr id="24" name="Text 22"/>
          <p:cNvSpPr/>
          <p:nvPr/>
        </p:nvSpPr>
        <p:spPr>
          <a:xfrm>
            <a:off x="9765792" y="2606040"/>
            <a:ext cx="1783080" cy="185623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Use peer feedback</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Compare intent to result</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Name one growth target</a:t>
            </a:r>
            <a:endParaRPr lang="en-US" sz="1260" dirty="0"/>
          </a:p>
        </p:txBody>
      </p:sp>
      <p:sp>
        <p:nvSpPr>
          <p:cNvPr id="25" name="Shape 23"/>
          <p:cNvSpPr/>
          <p:nvPr/>
        </p:nvSpPr>
        <p:spPr>
          <a:xfrm>
            <a:off x="960120" y="5285232"/>
            <a:ext cx="10287000" cy="594360"/>
          </a:xfrm>
          <a:prstGeom prst="rect">
            <a:avLst/>
          </a:prstGeom>
          <a:solidFill>
            <a:srgbClr val="216341"/>
          </a:solidFill>
          <a:ln w="12700">
            <a:solidFill>
              <a:srgbClr val="216341"/>
            </a:solidFill>
            <a:prstDash val="solid"/>
          </a:ln>
        </p:spPr>
        <p:txBody>
          <a:bodyPr/>
          <a:lstStyle/>
          <a:p>
            <a:endParaRPr lang="en-US"/>
          </a:p>
        </p:txBody>
      </p:sp>
      <p:sp>
        <p:nvSpPr>
          <p:cNvPr id="26" name="Text 24"/>
          <p:cNvSpPr/>
          <p:nvPr/>
        </p:nvSpPr>
        <p:spPr>
          <a:xfrm>
            <a:off x="1161288" y="5431536"/>
            <a:ext cx="9884664" cy="32004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The value is not a generated lesson plan. The value is thinking through ownership, deliverables, checkpoints, and reflection.</a:t>
            </a:r>
            <a:endParaRPr lang="en-US" sz="1650" dirty="0"/>
          </a:p>
        </p:txBody>
      </p:sp>
      <p:sp>
        <p:nvSpPr>
          <p:cNvPr id="27" name="Shape 25"/>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28" name="Text 26"/>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29" name="Text 27"/>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6</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Planning with AI</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The AI gathers and organizes. The student supplies every major decision.</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685800" y="1463040"/>
            <a:ext cx="3383280" cy="4251960"/>
          </a:xfrm>
          <a:prstGeom prst="roundRect">
            <a:avLst>
              <a:gd name="adj" fmla="val 1351"/>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685800" y="1463040"/>
            <a:ext cx="100584" cy="4251960"/>
          </a:xfrm>
          <a:prstGeom prst="rect">
            <a:avLst/>
          </a:prstGeom>
          <a:solidFill>
            <a:srgbClr val="216341"/>
          </a:solidFill>
          <a:ln w="12700">
            <a:solidFill>
              <a:srgbClr val="216341"/>
            </a:solidFill>
            <a:prstDash val="solid"/>
          </a:ln>
        </p:spPr>
        <p:txBody>
          <a:bodyPr/>
          <a:lstStyle/>
          <a:p>
            <a:endParaRPr lang="en-US"/>
          </a:p>
        </p:txBody>
      </p:sp>
      <p:sp>
        <p:nvSpPr>
          <p:cNvPr id="7" name="Text 5"/>
          <p:cNvSpPr/>
          <p:nvPr/>
        </p:nvSpPr>
        <p:spPr>
          <a:xfrm>
            <a:off x="896112" y="1627632"/>
            <a:ext cx="306324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Planning deliverable</a:t>
            </a:r>
            <a:endParaRPr lang="en-US" sz="1400" dirty="0"/>
          </a:p>
        </p:txBody>
      </p:sp>
      <p:sp>
        <p:nvSpPr>
          <p:cNvPr id="8" name="Text 6"/>
          <p:cNvSpPr/>
          <p:nvPr/>
        </p:nvSpPr>
        <p:spPr>
          <a:xfrm>
            <a:off x="896112" y="1965960"/>
            <a:ext cx="3017520" cy="359359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Product</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Target audience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Marketing message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Media or channels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Timeline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Measures of success</a:t>
            </a:r>
            <a:endParaRPr lang="en-US" sz="1260" dirty="0"/>
          </a:p>
        </p:txBody>
      </p:sp>
      <p:sp>
        <p:nvSpPr>
          <p:cNvPr id="9" name="Shape 7"/>
          <p:cNvSpPr/>
          <p:nvPr/>
        </p:nvSpPr>
        <p:spPr>
          <a:xfrm>
            <a:off x="4389120" y="1463040"/>
            <a:ext cx="3383280" cy="4251960"/>
          </a:xfrm>
          <a:prstGeom prst="roundRect">
            <a:avLst>
              <a:gd name="adj" fmla="val 1351"/>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4389120" y="1463040"/>
            <a:ext cx="100584" cy="4251960"/>
          </a:xfrm>
          <a:prstGeom prst="rect">
            <a:avLst/>
          </a:prstGeom>
          <a:solidFill>
            <a:srgbClr val="BE7418"/>
          </a:solidFill>
          <a:ln w="12700">
            <a:solidFill>
              <a:srgbClr val="BE7418"/>
            </a:solidFill>
            <a:prstDash val="solid"/>
          </a:ln>
        </p:spPr>
        <p:txBody>
          <a:bodyPr/>
          <a:lstStyle/>
          <a:p>
            <a:endParaRPr lang="en-US"/>
          </a:p>
        </p:txBody>
      </p:sp>
      <p:sp>
        <p:nvSpPr>
          <p:cNvPr id="11" name="Text 9"/>
          <p:cNvSpPr/>
          <p:nvPr/>
        </p:nvSpPr>
        <p:spPr>
          <a:xfrm>
            <a:off x="4599432" y="1627632"/>
            <a:ext cx="306324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Prompt rules</a:t>
            </a:r>
            <a:endParaRPr lang="en-US" sz="1400" dirty="0"/>
          </a:p>
        </p:txBody>
      </p:sp>
      <p:sp>
        <p:nvSpPr>
          <p:cNvPr id="12" name="Text 10"/>
          <p:cNvSpPr/>
          <p:nvPr/>
        </p:nvSpPr>
        <p:spPr>
          <a:xfrm>
            <a:off x="4599432" y="1965960"/>
            <a:ext cx="3017520" cy="359359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Ask one question at a time.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Do not create the product, audience, message, channels, timeline, or success measures for the student.</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Probe vague answers before moving on.</a:t>
            </a:r>
            <a:endParaRPr lang="en-US" sz="1260" dirty="0"/>
          </a:p>
        </p:txBody>
      </p:sp>
      <p:sp>
        <p:nvSpPr>
          <p:cNvPr id="13" name="Shape 11"/>
          <p:cNvSpPr/>
          <p:nvPr/>
        </p:nvSpPr>
        <p:spPr>
          <a:xfrm>
            <a:off x="8092440" y="1463040"/>
            <a:ext cx="3383280" cy="4251960"/>
          </a:xfrm>
          <a:prstGeom prst="roundRect">
            <a:avLst>
              <a:gd name="adj" fmla="val 1351"/>
            </a:avLst>
          </a:prstGeom>
          <a:solidFill>
            <a:srgbClr val="FBF6ED"/>
          </a:solidFill>
          <a:ln w="12700">
            <a:solidFill>
              <a:srgbClr val="AAB79E"/>
            </a:solidFill>
            <a:prstDash val="solid"/>
          </a:ln>
        </p:spPr>
        <p:txBody>
          <a:bodyPr/>
          <a:lstStyle/>
          <a:p>
            <a:endParaRPr lang="en-US"/>
          </a:p>
        </p:txBody>
      </p:sp>
      <p:sp>
        <p:nvSpPr>
          <p:cNvPr id="14" name="Shape 12"/>
          <p:cNvSpPr/>
          <p:nvPr/>
        </p:nvSpPr>
        <p:spPr>
          <a:xfrm>
            <a:off x="8092440" y="1463040"/>
            <a:ext cx="100584" cy="4251960"/>
          </a:xfrm>
          <a:prstGeom prst="rect">
            <a:avLst/>
          </a:prstGeom>
          <a:solidFill>
            <a:srgbClr val="AAB79E"/>
          </a:solidFill>
          <a:ln w="12700">
            <a:solidFill>
              <a:srgbClr val="AAB79E"/>
            </a:solidFill>
            <a:prstDash val="solid"/>
          </a:ln>
        </p:spPr>
        <p:txBody>
          <a:bodyPr/>
          <a:lstStyle/>
          <a:p>
            <a:endParaRPr lang="en-US"/>
          </a:p>
        </p:txBody>
      </p:sp>
      <p:sp>
        <p:nvSpPr>
          <p:cNvPr id="15" name="Text 13"/>
          <p:cNvSpPr/>
          <p:nvPr/>
        </p:nvSpPr>
        <p:spPr>
          <a:xfrm>
            <a:off x="8302752" y="1627632"/>
            <a:ext cx="3063240" cy="201168"/>
          </a:xfrm>
          <a:prstGeom prst="rect">
            <a:avLst/>
          </a:prstGeom>
          <a:noFill/>
          <a:ln/>
        </p:spPr>
        <p:txBody>
          <a:bodyPr wrap="square" lIns="0" tIns="0" rIns="0" bIns="0" rtlCol="0" anchor="ctr"/>
          <a:lstStyle/>
          <a:p>
            <a:pPr marL="0" indent="0">
              <a:buNone/>
            </a:pPr>
            <a:r>
              <a:rPr lang="en-US" sz="1400" b="1" dirty="0">
                <a:solidFill>
                  <a:srgbClr val="AAB79E"/>
                </a:solidFill>
                <a:latin typeface="Franklin Gothic Demi" pitchFamily="34" charset="0"/>
                <a:ea typeface="Franklin Gothic Demi" pitchFamily="34" charset="-122"/>
                <a:cs typeface="Franklin Gothic Demi" pitchFamily="34" charset="-120"/>
              </a:rPr>
              <a:t>Summary output</a:t>
            </a:r>
            <a:endParaRPr lang="en-US" sz="1400" dirty="0"/>
          </a:p>
        </p:txBody>
      </p:sp>
      <p:sp>
        <p:nvSpPr>
          <p:cNvPr id="16" name="Text 14"/>
          <p:cNvSpPr/>
          <p:nvPr/>
        </p:nvSpPr>
        <p:spPr>
          <a:xfrm>
            <a:off x="8302752" y="1965960"/>
            <a:ext cx="3017520" cy="359359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After the student has made all decisions, summarize the plan under clear headings. Then identify missing considerations or optional areas to think about.</a:t>
            </a:r>
            <a:endParaRPr lang="en-US" sz="1260" dirty="0"/>
          </a:p>
        </p:txBody>
      </p:sp>
      <p:sp>
        <p:nvSpPr>
          <p:cNvPr id="17" name="Shape 15"/>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8" name="Text 16"/>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9" name="Text 17"/>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7</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Execution: create first, consult second</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AI critiques the draft. It does not become the campaign producer.</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Text 3"/>
          <p:cNvSpPr/>
          <p:nvPr/>
        </p:nvSpPr>
        <p:spPr>
          <a:xfrm>
            <a:off x="822960" y="1463040"/>
            <a:ext cx="2194560" cy="274320"/>
          </a:xfrm>
          <a:prstGeom prst="rect">
            <a:avLst/>
          </a:prstGeom>
          <a:noFill/>
          <a:ln/>
        </p:spPr>
        <p:txBody>
          <a:bodyPr wrap="square" lIns="0" tIns="0" rIns="0" bIns="0" rtlCol="0" anchor="ctr"/>
          <a:lstStyle/>
          <a:p>
            <a:pPr marL="0" indent="0">
              <a:buNone/>
            </a:pPr>
            <a:r>
              <a:rPr lang="en-US" sz="1800" b="1" dirty="0">
                <a:solidFill>
                  <a:srgbClr val="216341"/>
                </a:solidFill>
                <a:latin typeface="Franklin Gothic Demi" pitchFamily="34" charset="0"/>
                <a:ea typeface="Franklin Gothic Demi" pitchFamily="34" charset="-122"/>
                <a:cs typeface="Franklin Gothic Demi" pitchFamily="34" charset="-120"/>
              </a:rPr>
              <a:t>Students create:</a:t>
            </a:r>
            <a:endParaRPr lang="en-US" sz="1800" dirty="0"/>
          </a:p>
        </p:txBody>
      </p:sp>
      <p:sp>
        <p:nvSpPr>
          <p:cNvPr id="6" name="Text 4"/>
          <p:cNvSpPr/>
          <p:nvPr/>
        </p:nvSpPr>
        <p:spPr>
          <a:xfrm>
            <a:off x="822960" y="1874520"/>
            <a:ext cx="4526280" cy="1097280"/>
          </a:xfrm>
          <a:prstGeom prst="rect">
            <a:avLst/>
          </a:prstGeom>
          <a:noFill/>
          <a:ln/>
        </p:spPr>
        <p:txBody>
          <a:bodyPr wrap="square" lIns="0" tIns="0" rIns="0" bIns="0" rtlCol="0" anchor="ctr"/>
          <a:lstStyle/>
          <a:p>
            <a:pPr marL="0" indent="0">
              <a:buNone/>
            </a:pPr>
            <a:r>
              <a:rPr lang="en-US" sz="1600" dirty="0">
                <a:solidFill>
                  <a:srgbClr val="2D2D2D"/>
                </a:solidFill>
                <a:latin typeface="Source Sans 3" pitchFamily="34" charset="0"/>
                <a:ea typeface="Source Sans 3" pitchFamily="34" charset="-122"/>
                <a:cs typeface="Source Sans 3" pitchFamily="34" charset="-120"/>
              </a:rPr>
              <a:t>• 30-second commercial</a:t>
            </a:r>
            <a:endParaRPr lang="en-US" sz="1600" dirty="0"/>
          </a:p>
          <a:p>
            <a:pPr marL="0" indent="0">
              <a:buNone/>
            </a:pPr>
            <a:r>
              <a:rPr lang="en-US" sz="1600" dirty="0">
                <a:solidFill>
                  <a:srgbClr val="2D2D2D"/>
                </a:solidFill>
                <a:latin typeface="Source Sans 3" pitchFamily="34" charset="0"/>
                <a:ea typeface="Source Sans 3" pitchFamily="34" charset="-122"/>
                <a:cs typeface="Source Sans 3" pitchFamily="34" charset="-120"/>
              </a:rPr>
              <a:t>• Print ad samples</a:t>
            </a:r>
            <a:endParaRPr lang="en-US" sz="1600" dirty="0"/>
          </a:p>
          <a:p>
            <a:pPr marL="0" indent="0">
              <a:buNone/>
            </a:pPr>
            <a:r>
              <a:rPr lang="en-US" sz="1600" dirty="0">
                <a:solidFill>
                  <a:srgbClr val="2D2D2D"/>
                </a:solidFill>
                <a:latin typeface="Source Sans 3" pitchFamily="34" charset="0"/>
                <a:ea typeface="Source Sans 3" pitchFamily="34" charset="-122"/>
                <a:cs typeface="Source Sans 3" pitchFamily="34" charset="-120"/>
              </a:rPr>
              <a:t>• Pitch explaining product, audience, message, value, and success measures</a:t>
            </a:r>
            <a:endParaRPr lang="en-US" sz="1600" dirty="0"/>
          </a:p>
        </p:txBody>
      </p:sp>
      <p:sp>
        <p:nvSpPr>
          <p:cNvPr id="7" name="Text 5"/>
          <p:cNvSpPr/>
          <p:nvPr/>
        </p:nvSpPr>
        <p:spPr>
          <a:xfrm>
            <a:off x="6400800" y="1463040"/>
            <a:ext cx="2743200" cy="274320"/>
          </a:xfrm>
          <a:prstGeom prst="rect">
            <a:avLst/>
          </a:prstGeom>
          <a:noFill/>
          <a:ln/>
        </p:spPr>
        <p:txBody>
          <a:bodyPr wrap="square" lIns="0" tIns="0" rIns="0" bIns="0" rtlCol="0" anchor="ctr"/>
          <a:lstStyle/>
          <a:p>
            <a:pPr marL="0" indent="0">
              <a:buNone/>
            </a:pPr>
            <a:r>
              <a:rPr lang="en-US" sz="1800" b="1" dirty="0">
                <a:solidFill>
                  <a:srgbClr val="216341"/>
                </a:solidFill>
                <a:latin typeface="Franklin Gothic Demi" pitchFamily="34" charset="0"/>
                <a:ea typeface="Franklin Gothic Demi" pitchFamily="34" charset="-122"/>
                <a:cs typeface="Franklin Gothic Demi" pitchFamily="34" charset="-120"/>
              </a:rPr>
              <a:t>Then AI reviews for:</a:t>
            </a:r>
            <a:endParaRPr lang="en-US" sz="1800" dirty="0"/>
          </a:p>
        </p:txBody>
      </p:sp>
      <p:sp>
        <p:nvSpPr>
          <p:cNvPr id="8" name="Text 6"/>
          <p:cNvSpPr/>
          <p:nvPr/>
        </p:nvSpPr>
        <p:spPr>
          <a:xfrm>
            <a:off x="6400800" y="1874520"/>
            <a:ext cx="4389120" cy="1554480"/>
          </a:xfrm>
          <a:prstGeom prst="rect">
            <a:avLst/>
          </a:prstGeom>
          <a:noFill/>
          <a:ln/>
        </p:spPr>
        <p:txBody>
          <a:bodyPr wrap="square" lIns="0" tIns="0" rIns="0" bIns="0" rtlCol="0" anchor="ctr"/>
          <a:lstStyle/>
          <a:p>
            <a:pPr marL="0" indent="0">
              <a:buNone/>
            </a:pPr>
            <a:r>
              <a:rPr lang="en-US" sz="1600" dirty="0">
                <a:solidFill>
                  <a:srgbClr val="2D2D2D"/>
                </a:solidFill>
                <a:latin typeface="Source Sans 3" pitchFamily="34" charset="0"/>
                <a:ea typeface="Source Sans 3" pitchFamily="34" charset="-122"/>
                <a:cs typeface="Source Sans 3" pitchFamily="34" charset="-120"/>
              </a:rPr>
              <a:t>• Audience fit</a:t>
            </a:r>
            <a:endParaRPr lang="en-US" sz="1600" dirty="0"/>
          </a:p>
          <a:p>
            <a:pPr marL="0" indent="0">
              <a:buNone/>
            </a:pPr>
            <a:r>
              <a:rPr lang="en-US" sz="1600" dirty="0">
                <a:solidFill>
                  <a:srgbClr val="2D2D2D"/>
                </a:solidFill>
                <a:latin typeface="Source Sans 3" pitchFamily="34" charset="0"/>
                <a:ea typeface="Source Sans 3" pitchFamily="34" charset="-122"/>
                <a:cs typeface="Source Sans 3" pitchFamily="34" charset="-120"/>
              </a:rPr>
              <a:t>• Message clarity</a:t>
            </a:r>
            <a:endParaRPr lang="en-US" sz="1600" dirty="0"/>
          </a:p>
          <a:p>
            <a:pPr marL="0" indent="0">
              <a:buNone/>
            </a:pPr>
            <a:r>
              <a:rPr lang="en-US" sz="1600" dirty="0">
                <a:solidFill>
                  <a:srgbClr val="2D2D2D"/>
                </a:solidFill>
                <a:latin typeface="Source Sans 3" pitchFamily="34" charset="0"/>
                <a:ea typeface="Source Sans 3" pitchFamily="34" charset="-122"/>
                <a:cs typeface="Source Sans 3" pitchFamily="34" charset="-120"/>
              </a:rPr>
              <a:t>• Consistency</a:t>
            </a:r>
            <a:endParaRPr lang="en-US" sz="1600" dirty="0"/>
          </a:p>
          <a:p>
            <a:pPr marL="0" indent="0">
              <a:buNone/>
            </a:pPr>
            <a:r>
              <a:rPr lang="en-US" sz="1600" dirty="0">
                <a:solidFill>
                  <a:srgbClr val="2D2D2D"/>
                </a:solidFill>
                <a:latin typeface="Source Sans 3" pitchFamily="34" charset="0"/>
                <a:ea typeface="Source Sans 3" pitchFamily="34" charset="-122"/>
                <a:cs typeface="Source Sans 3" pitchFamily="34" charset="-120"/>
              </a:rPr>
              <a:t>• Visual impact</a:t>
            </a:r>
            <a:endParaRPr lang="en-US" sz="1600" dirty="0"/>
          </a:p>
          <a:p>
            <a:pPr marL="0" indent="0">
              <a:buNone/>
            </a:pPr>
            <a:r>
              <a:rPr lang="en-US" sz="1600" dirty="0">
                <a:solidFill>
                  <a:srgbClr val="2D2D2D"/>
                </a:solidFill>
                <a:latin typeface="Source Sans 3" pitchFamily="34" charset="0"/>
                <a:ea typeface="Source Sans 3" pitchFamily="34" charset="-122"/>
                <a:cs typeface="Source Sans 3" pitchFamily="34" charset="-120"/>
              </a:rPr>
              <a:t>• Alignment with the original plan</a:t>
            </a:r>
            <a:endParaRPr lang="en-US" sz="1600" dirty="0"/>
          </a:p>
        </p:txBody>
      </p:sp>
      <p:sp>
        <p:nvSpPr>
          <p:cNvPr id="9" name="Shape 7"/>
          <p:cNvSpPr/>
          <p:nvPr/>
        </p:nvSpPr>
        <p:spPr>
          <a:xfrm>
            <a:off x="1143000" y="4251960"/>
            <a:ext cx="9921240" cy="685800"/>
          </a:xfrm>
          <a:prstGeom prst="rect">
            <a:avLst/>
          </a:prstGeom>
          <a:solidFill>
            <a:srgbClr val="216341"/>
          </a:solidFill>
          <a:ln w="12700">
            <a:solidFill>
              <a:srgbClr val="216341"/>
            </a:solidFill>
            <a:prstDash val="solid"/>
          </a:ln>
        </p:spPr>
        <p:txBody>
          <a:bodyPr/>
          <a:lstStyle/>
          <a:p>
            <a:endParaRPr lang="en-US"/>
          </a:p>
        </p:txBody>
      </p:sp>
      <p:sp>
        <p:nvSpPr>
          <p:cNvPr id="10" name="Text 8"/>
          <p:cNvSpPr/>
          <p:nvPr/>
        </p:nvSpPr>
        <p:spPr>
          <a:xfrm>
            <a:off x="1344168" y="4398264"/>
            <a:ext cx="9518904" cy="41148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The student must have something to defend before AI has something to critique.</a:t>
            </a:r>
            <a:endParaRPr lang="en-US" sz="1650" dirty="0"/>
          </a:p>
        </p:txBody>
      </p:sp>
      <p:sp>
        <p:nvSpPr>
          <p:cNvPr id="11" name="Text 9"/>
          <p:cNvSpPr/>
          <p:nvPr/>
        </p:nvSpPr>
        <p:spPr>
          <a:xfrm>
            <a:off x="2011680" y="5303520"/>
            <a:ext cx="7955280" cy="292608"/>
          </a:xfrm>
          <a:prstGeom prst="rect">
            <a:avLst/>
          </a:prstGeom>
          <a:noFill/>
          <a:ln/>
        </p:spPr>
        <p:txBody>
          <a:bodyPr wrap="square" lIns="0" tIns="0" rIns="0" bIns="0" rtlCol="0" anchor="ctr"/>
          <a:lstStyle/>
          <a:p>
            <a:pPr marL="0" indent="0" algn="ctr">
              <a:buNone/>
            </a:pPr>
            <a:r>
              <a:rPr lang="en-US" sz="1600" dirty="0">
                <a:solidFill>
                  <a:srgbClr val="2D2D2D"/>
                </a:solidFill>
                <a:latin typeface="Source Sans 3" pitchFamily="34" charset="0"/>
                <a:ea typeface="Source Sans 3" pitchFamily="34" charset="-122"/>
                <a:cs typeface="Source Sans 3" pitchFamily="34" charset="-120"/>
              </a:rPr>
              <a:t>Boundary: AI offers revision options. The student chooses what changes.</a:t>
            </a:r>
            <a:endParaRPr lang="en-US" sz="1600" dirty="0"/>
          </a:p>
        </p:txBody>
      </p:sp>
      <p:sp>
        <p:nvSpPr>
          <p:cNvPr id="12" name="Shape 10"/>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13" name="Text 11"/>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14" name="Text 12"/>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8</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7F0E4"/>
        </a:solidFill>
        <a:effectLst/>
      </p:bgPr>
    </p:bg>
    <p:spTree>
      <p:nvGrpSpPr>
        <p:cNvPr id="1" name=""/>
        <p:cNvGrpSpPr/>
        <p:nvPr/>
      </p:nvGrpSpPr>
      <p:grpSpPr>
        <a:xfrm>
          <a:off x="0" y="0"/>
          <a:ext cx="0" cy="0"/>
          <a:chOff x="0" y="0"/>
          <a:chExt cx="0" cy="0"/>
        </a:xfrm>
      </p:grpSpPr>
      <p:sp>
        <p:nvSpPr>
          <p:cNvPr id="2" name="Text 0"/>
          <p:cNvSpPr/>
          <p:nvPr/>
        </p:nvSpPr>
        <p:spPr>
          <a:xfrm>
            <a:off x="502920" y="347472"/>
            <a:ext cx="8046720" cy="457200"/>
          </a:xfrm>
          <a:prstGeom prst="rect">
            <a:avLst/>
          </a:prstGeom>
          <a:noFill/>
          <a:ln/>
        </p:spPr>
        <p:txBody>
          <a:bodyPr wrap="square" lIns="0" tIns="0" rIns="0" bIns="0" rtlCol="0" anchor="ctr"/>
          <a:lstStyle/>
          <a:p>
            <a:pPr marL="0" indent="0">
              <a:buNone/>
            </a:pPr>
            <a:r>
              <a:rPr lang="en-US" sz="2800" b="1" dirty="0">
                <a:solidFill>
                  <a:srgbClr val="216341"/>
                </a:solidFill>
                <a:latin typeface="Franklin Gothic Demi" pitchFamily="34" charset="0"/>
                <a:ea typeface="Franklin Gothic Demi" pitchFamily="34" charset="-122"/>
                <a:cs typeface="Franklin Gothic Demi" pitchFamily="34" charset="-120"/>
              </a:rPr>
              <a:t>Reflection with AI</a:t>
            </a:r>
            <a:endParaRPr lang="en-US" sz="2800" dirty="0"/>
          </a:p>
        </p:txBody>
      </p:sp>
      <p:sp>
        <p:nvSpPr>
          <p:cNvPr id="3" name="Text 1"/>
          <p:cNvSpPr/>
          <p:nvPr/>
        </p:nvSpPr>
        <p:spPr>
          <a:xfrm>
            <a:off x="530352" y="877824"/>
            <a:ext cx="8229600" cy="256032"/>
          </a:xfrm>
          <a:prstGeom prst="rect">
            <a:avLst/>
          </a:prstGeom>
          <a:noFill/>
          <a:ln/>
        </p:spPr>
        <p:txBody>
          <a:bodyPr wrap="square" lIns="0" tIns="0" rIns="0" bIns="0" rtlCol="0" anchor="ctr"/>
          <a:lstStyle/>
          <a:p>
            <a:pPr marL="0" indent="0">
              <a:buNone/>
            </a:pPr>
            <a:r>
              <a:rPr lang="en-US" sz="1250" dirty="0">
                <a:solidFill>
                  <a:srgbClr val="2D2D2D"/>
                </a:solidFill>
                <a:latin typeface="Source Sans 3" pitchFamily="34" charset="0"/>
                <a:ea typeface="Source Sans 3" pitchFamily="34" charset="-122"/>
                <a:cs typeface="Source Sans 3" pitchFamily="34" charset="-120"/>
              </a:rPr>
              <a:t>Use peer feedback to help students name growth.</a:t>
            </a:r>
            <a:endParaRPr lang="en-US" sz="1250" dirty="0"/>
          </a:p>
        </p:txBody>
      </p:sp>
      <p:sp>
        <p:nvSpPr>
          <p:cNvPr id="4" name="Shape 2"/>
          <p:cNvSpPr/>
          <p:nvPr/>
        </p:nvSpPr>
        <p:spPr>
          <a:xfrm>
            <a:off x="512064" y="1207008"/>
            <a:ext cx="2194560" cy="0"/>
          </a:xfrm>
          <a:prstGeom prst="line">
            <a:avLst/>
          </a:prstGeom>
          <a:noFill/>
          <a:ln w="25400">
            <a:solidFill>
              <a:srgbClr val="BE7418"/>
            </a:solidFill>
            <a:prstDash val="solid"/>
          </a:ln>
        </p:spPr>
        <p:txBody>
          <a:bodyPr/>
          <a:lstStyle/>
          <a:p>
            <a:endParaRPr lang="en-US"/>
          </a:p>
        </p:txBody>
      </p:sp>
      <p:sp>
        <p:nvSpPr>
          <p:cNvPr id="5" name="Shape 3"/>
          <p:cNvSpPr/>
          <p:nvPr/>
        </p:nvSpPr>
        <p:spPr>
          <a:xfrm>
            <a:off x="685800" y="1417320"/>
            <a:ext cx="3246120" cy="3794760"/>
          </a:xfrm>
          <a:prstGeom prst="roundRect">
            <a:avLst>
              <a:gd name="adj" fmla="val 1408"/>
            </a:avLst>
          </a:prstGeom>
          <a:solidFill>
            <a:srgbClr val="FBF6ED"/>
          </a:solidFill>
          <a:ln w="12700">
            <a:solidFill>
              <a:srgbClr val="AAB79E"/>
            </a:solidFill>
            <a:prstDash val="solid"/>
          </a:ln>
        </p:spPr>
        <p:txBody>
          <a:bodyPr/>
          <a:lstStyle/>
          <a:p>
            <a:endParaRPr lang="en-US"/>
          </a:p>
        </p:txBody>
      </p:sp>
      <p:sp>
        <p:nvSpPr>
          <p:cNvPr id="6" name="Shape 4"/>
          <p:cNvSpPr/>
          <p:nvPr/>
        </p:nvSpPr>
        <p:spPr>
          <a:xfrm>
            <a:off x="685800" y="1417320"/>
            <a:ext cx="100584" cy="3794760"/>
          </a:xfrm>
          <a:prstGeom prst="rect">
            <a:avLst/>
          </a:prstGeom>
          <a:solidFill>
            <a:srgbClr val="216341"/>
          </a:solidFill>
          <a:ln w="12700">
            <a:solidFill>
              <a:srgbClr val="216341"/>
            </a:solidFill>
            <a:prstDash val="solid"/>
          </a:ln>
        </p:spPr>
        <p:txBody>
          <a:bodyPr/>
          <a:lstStyle/>
          <a:p>
            <a:endParaRPr lang="en-US"/>
          </a:p>
        </p:txBody>
      </p:sp>
      <p:sp>
        <p:nvSpPr>
          <p:cNvPr id="7" name="Text 5"/>
          <p:cNvSpPr/>
          <p:nvPr/>
        </p:nvSpPr>
        <p:spPr>
          <a:xfrm>
            <a:off x="896112" y="1581912"/>
            <a:ext cx="2926080" cy="201168"/>
          </a:xfrm>
          <a:prstGeom prst="rect">
            <a:avLst/>
          </a:prstGeom>
          <a:noFill/>
          <a:ln/>
        </p:spPr>
        <p:txBody>
          <a:bodyPr wrap="square" lIns="0" tIns="0" rIns="0" bIns="0" rtlCol="0" anchor="ctr"/>
          <a:lstStyle/>
          <a:p>
            <a:pPr marL="0" indent="0">
              <a:buNone/>
            </a:pPr>
            <a:r>
              <a:rPr lang="en-US" sz="1400" b="1" dirty="0">
                <a:solidFill>
                  <a:srgbClr val="216341"/>
                </a:solidFill>
                <a:latin typeface="Franklin Gothic Demi" pitchFamily="34" charset="0"/>
                <a:ea typeface="Franklin Gothic Demi" pitchFamily="34" charset="-122"/>
                <a:cs typeface="Franklin Gothic Demi" pitchFamily="34" charset="-120"/>
              </a:rPr>
              <a:t>Inputs</a:t>
            </a:r>
            <a:endParaRPr lang="en-US" sz="1400" dirty="0"/>
          </a:p>
        </p:txBody>
      </p:sp>
      <p:sp>
        <p:nvSpPr>
          <p:cNvPr id="8" name="Text 6"/>
          <p:cNvSpPr/>
          <p:nvPr/>
        </p:nvSpPr>
        <p:spPr>
          <a:xfrm>
            <a:off x="896112" y="1920240"/>
            <a:ext cx="2880360" cy="313639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Original marketing plan</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Final campaign materials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Presentation notes</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Five peer feedback forms</a:t>
            </a:r>
            <a:endParaRPr lang="en-US" sz="1260" dirty="0"/>
          </a:p>
        </p:txBody>
      </p:sp>
      <p:sp>
        <p:nvSpPr>
          <p:cNvPr id="9" name="Shape 7"/>
          <p:cNvSpPr/>
          <p:nvPr/>
        </p:nvSpPr>
        <p:spPr>
          <a:xfrm>
            <a:off x="4480560" y="1417320"/>
            <a:ext cx="3246120" cy="3794760"/>
          </a:xfrm>
          <a:prstGeom prst="roundRect">
            <a:avLst>
              <a:gd name="adj" fmla="val 1408"/>
            </a:avLst>
          </a:prstGeom>
          <a:solidFill>
            <a:srgbClr val="FBF6ED"/>
          </a:solidFill>
          <a:ln w="12700">
            <a:solidFill>
              <a:srgbClr val="AAB79E"/>
            </a:solidFill>
            <a:prstDash val="solid"/>
          </a:ln>
        </p:spPr>
        <p:txBody>
          <a:bodyPr/>
          <a:lstStyle/>
          <a:p>
            <a:endParaRPr lang="en-US"/>
          </a:p>
        </p:txBody>
      </p:sp>
      <p:sp>
        <p:nvSpPr>
          <p:cNvPr id="10" name="Shape 8"/>
          <p:cNvSpPr/>
          <p:nvPr/>
        </p:nvSpPr>
        <p:spPr>
          <a:xfrm>
            <a:off x="4480560" y="1417320"/>
            <a:ext cx="100584" cy="3794760"/>
          </a:xfrm>
          <a:prstGeom prst="rect">
            <a:avLst/>
          </a:prstGeom>
          <a:solidFill>
            <a:srgbClr val="BE7418"/>
          </a:solidFill>
          <a:ln w="12700">
            <a:solidFill>
              <a:srgbClr val="BE7418"/>
            </a:solidFill>
            <a:prstDash val="solid"/>
          </a:ln>
        </p:spPr>
        <p:txBody>
          <a:bodyPr/>
          <a:lstStyle/>
          <a:p>
            <a:endParaRPr lang="en-US"/>
          </a:p>
        </p:txBody>
      </p:sp>
      <p:sp>
        <p:nvSpPr>
          <p:cNvPr id="11" name="Text 9"/>
          <p:cNvSpPr/>
          <p:nvPr/>
        </p:nvSpPr>
        <p:spPr>
          <a:xfrm>
            <a:off x="4690872" y="1581912"/>
            <a:ext cx="2926080" cy="201168"/>
          </a:xfrm>
          <a:prstGeom prst="rect">
            <a:avLst/>
          </a:prstGeom>
          <a:noFill/>
          <a:ln/>
        </p:spPr>
        <p:txBody>
          <a:bodyPr wrap="square" lIns="0" tIns="0" rIns="0" bIns="0" rtlCol="0" anchor="ctr"/>
          <a:lstStyle/>
          <a:p>
            <a:pPr marL="0" indent="0">
              <a:buNone/>
            </a:pPr>
            <a:r>
              <a:rPr lang="en-US" sz="1400" b="1" dirty="0">
                <a:solidFill>
                  <a:srgbClr val="BE7418"/>
                </a:solidFill>
                <a:latin typeface="Franklin Gothic Demi" pitchFamily="34" charset="0"/>
                <a:ea typeface="Franklin Gothic Demi" pitchFamily="34" charset="-122"/>
                <a:cs typeface="Franklin Gothic Demi" pitchFamily="34" charset="-120"/>
              </a:rPr>
              <a:t>Questions</a:t>
            </a:r>
            <a:endParaRPr lang="en-US" sz="1400" dirty="0"/>
          </a:p>
        </p:txBody>
      </p:sp>
      <p:sp>
        <p:nvSpPr>
          <p:cNvPr id="12" name="Text 10"/>
          <p:cNvSpPr/>
          <p:nvPr/>
        </p:nvSpPr>
        <p:spPr>
          <a:xfrm>
            <a:off x="4690872" y="1920240"/>
            <a:ext cx="2880360" cy="313639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What changed?</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What feedback appeared more than once?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How well did the campaign match the audience?</a:t>
            </a:r>
            <a:endParaRPr lang="en-US" sz="1260" dirty="0"/>
          </a:p>
          <a:p>
            <a:pPr marL="0" indent="0">
              <a:buNone/>
            </a:pPr>
            <a:r>
              <a:rPr lang="en-US" sz="1260" dirty="0">
                <a:solidFill>
                  <a:srgbClr val="2D2D2D"/>
                </a:solidFill>
                <a:latin typeface="Source Sans 3" pitchFamily="34" charset="0"/>
                <a:ea typeface="Source Sans 3" pitchFamily="34" charset="-122"/>
                <a:cs typeface="Source Sans 3" pitchFamily="34" charset="-120"/>
              </a:rPr>
              <a:t>How did you feel about preparation and presentation?</a:t>
            </a:r>
            <a:endParaRPr lang="en-US" sz="1260" dirty="0"/>
          </a:p>
        </p:txBody>
      </p:sp>
      <p:sp>
        <p:nvSpPr>
          <p:cNvPr id="13" name="Shape 11"/>
          <p:cNvSpPr/>
          <p:nvPr/>
        </p:nvSpPr>
        <p:spPr>
          <a:xfrm>
            <a:off x="8275320" y="1417320"/>
            <a:ext cx="3246120" cy="3794760"/>
          </a:xfrm>
          <a:prstGeom prst="roundRect">
            <a:avLst>
              <a:gd name="adj" fmla="val 1408"/>
            </a:avLst>
          </a:prstGeom>
          <a:solidFill>
            <a:srgbClr val="FBF6ED"/>
          </a:solidFill>
          <a:ln w="12700">
            <a:solidFill>
              <a:srgbClr val="AAB79E"/>
            </a:solidFill>
            <a:prstDash val="solid"/>
          </a:ln>
        </p:spPr>
        <p:txBody>
          <a:bodyPr/>
          <a:lstStyle/>
          <a:p>
            <a:endParaRPr lang="en-US"/>
          </a:p>
        </p:txBody>
      </p:sp>
      <p:sp>
        <p:nvSpPr>
          <p:cNvPr id="14" name="Shape 12"/>
          <p:cNvSpPr/>
          <p:nvPr/>
        </p:nvSpPr>
        <p:spPr>
          <a:xfrm>
            <a:off x="8275320" y="1417320"/>
            <a:ext cx="100584" cy="3794760"/>
          </a:xfrm>
          <a:prstGeom prst="rect">
            <a:avLst/>
          </a:prstGeom>
          <a:solidFill>
            <a:srgbClr val="AAB79E"/>
          </a:solidFill>
          <a:ln w="12700">
            <a:solidFill>
              <a:srgbClr val="AAB79E"/>
            </a:solidFill>
            <a:prstDash val="solid"/>
          </a:ln>
        </p:spPr>
        <p:txBody>
          <a:bodyPr/>
          <a:lstStyle/>
          <a:p>
            <a:endParaRPr lang="en-US"/>
          </a:p>
        </p:txBody>
      </p:sp>
      <p:sp>
        <p:nvSpPr>
          <p:cNvPr id="15" name="Text 13"/>
          <p:cNvSpPr/>
          <p:nvPr/>
        </p:nvSpPr>
        <p:spPr>
          <a:xfrm>
            <a:off x="8485632" y="1581912"/>
            <a:ext cx="2926080" cy="201168"/>
          </a:xfrm>
          <a:prstGeom prst="rect">
            <a:avLst/>
          </a:prstGeom>
          <a:noFill/>
          <a:ln/>
        </p:spPr>
        <p:txBody>
          <a:bodyPr wrap="square" lIns="0" tIns="0" rIns="0" bIns="0" rtlCol="0" anchor="ctr"/>
          <a:lstStyle/>
          <a:p>
            <a:pPr marL="0" indent="0">
              <a:buNone/>
            </a:pPr>
            <a:r>
              <a:rPr lang="en-US" sz="1400" b="1" dirty="0">
                <a:solidFill>
                  <a:srgbClr val="AAB79E"/>
                </a:solidFill>
                <a:latin typeface="Franklin Gothic Demi" pitchFamily="34" charset="0"/>
                <a:ea typeface="Franklin Gothic Demi" pitchFamily="34" charset="-122"/>
                <a:cs typeface="Franklin Gothic Demi" pitchFamily="34" charset="-120"/>
              </a:rPr>
              <a:t>Output</a:t>
            </a:r>
            <a:endParaRPr lang="en-US" sz="1400" dirty="0"/>
          </a:p>
        </p:txBody>
      </p:sp>
      <p:sp>
        <p:nvSpPr>
          <p:cNvPr id="16" name="Text 14"/>
          <p:cNvSpPr/>
          <p:nvPr/>
        </p:nvSpPr>
        <p:spPr>
          <a:xfrm>
            <a:off x="8485632" y="1920240"/>
            <a:ext cx="2880360" cy="3136392"/>
          </a:xfrm>
          <a:prstGeom prst="rect">
            <a:avLst/>
          </a:prstGeom>
          <a:noFill/>
          <a:ln/>
        </p:spPr>
        <p:txBody>
          <a:bodyPr wrap="square" lIns="381" tIns="381" rIns="381" bIns="381" rtlCol="0" anchor="t">
            <a:normAutofit/>
          </a:bodyPr>
          <a:lstStyle/>
          <a:p>
            <a:pPr marL="0" indent="0">
              <a:buNone/>
            </a:pPr>
            <a:r>
              <a:rPr lang="en-US" sz="1260" dirty="0">
                <a:solidFill>
                  <a:srgbClr val="2D2D2D"/>
                </a:solidFill>
                <a:latin typeface="Source Sans 3" pitchFamily="34" charset="0"/>
                <a:ea typeface="Source Sans 3" pitchFamily="34" charset="-122"/>
                <a:cs typeface="Source Sans 3" pitchFamily="34" charset="-120"/>
              </a:rPr>
              <a:t>A reflection summary and one specific constructive growth target for the next project.</a:t>
            </a:r>
            <a:endParaRPr lang="en-US" sz="1260" dirty="0"/>
          </a:p>
        </p:txBody>
      </p:sp>
      <p:sp>
        <p:nvSpPr>
          <p:cNvPr id="17" name="Shape 15"/>
          <p:cNvSpPr/>
          <p:nvPr/>
        </p:nvSpPr>
        <p:spPr>
          <a:xfrm>
            <a:off x="1097280" y="5486400"/>
            <a:ext cx="9921240" cy="502920"/>
          </a:xfrm>
          <a:prstGeom prst="rect">
            <a:avLst/>
          </a:prstGeom>
          <a:solidFill>
            <a:srgbClr val="216341"/>
          </a:solidFill>
          <a:ln w="12700">
            <a:solidFill>
              <a:srgbClr val="216341"/>
            </a:solidFill>
            <a:prstDash val="solid"/>
          </a:ln>
        </p:spPr>
        <p:txBody>
          <a:bodyPr/>
          <a:lstStyle/>
          <a:p>
            <a:endParaRPr lang="en-US"/>
          </a:p>
        </p:txBody>
      </p:sp>
      <p:sp>
        <p:nvSpPr>
          <p:cNvPr id="18" name="Text 16"/>
          <p:cNvSpPr/>
          <p:nvPr/>
        </p:nvSpPr>
        <p:spPr>
          <a:xfrm>
            <a:off x="1298448" y="5632704"/>
            <a:ext cx="9518904" cy="228600"/>
          </a:xfrm>
          <a:prstGeom prst="rect">
            <a:avLst/>
          </a:prstGeom>
          <a:noFill/>
          <a:ln/>
        </p:spPr>
        <p:txBody>
          <a:bodyPr wrap="square" lIns="0" tIns="0" rIns="0" bIns="0" rtlCol="0" anchor="ctr">
            <a:normAutofit/>
          </a:bodyPr>
          <a:lstStyle/>
          <a:p>
            <a:pPr marL="0" indent="0">
              <a:buNone/>
            </a:pPr>
            <a:r>
              <a:rPr lang="en-US" sz="1650" b="1" dirty="0">
                <a:solidFill>
                  <a:srgbClr val="FFFFFF"/>
                </a:solidFill>
                <a:latin typeface="Franklin Gothic Demi" pitchFamily="34" charset="0"/>
                <a:ea typeface="Franklin Gothic Demi" pitchFamily="34" charset="-122"/>
                <a:cs typeface="Franklin Gothic Demi" pitchFamily="34" charset="-120"/>
              </a:rPr>
              <a:t>Plan with AI. Create without AI. Review with AI. Present to people. Reflect with AI.</a:t>
            </a:r>
            <a:endParaRPr lang="en-US" sz="1650" dirty="0"/>
          </a:p>
        </p:txBody>
      </p:sp>
      <p:sp>
        <p:nvSpPr>
          <p:cNvPr id="19" name="Shape 17"/>
          <p:cNvSpPr/>
          <p:nvPr/>
        </p:nvSpPr>
        <p:spPr>
          <a:xfrm>
            <a:off x="502920" y="6345936"/>
            <a:ext cx="1188720" cy="0"/>
          </a:xfrm>
          <a:prstGeom prst="line">
            <a:avLst/>
          </a:prstGeom>
          <a:noFill/>
          <a:ln w="25400">
            <a:solidFill>
              <a:srgbClr val="BE7418"/>
            </a:solidFill>
            <a:prstDash val="solid"/>
          </a:ln>
        </p:spPr>
        <p:txBody>
          <a:bodyPr/>
          <a:lstStyle/>
          <a:p>
            <a:endParaRPr lang="en-US"/>
          </a:p>
        </p:txBody>
      </p:sp>
      <p:sp>
        <p:nvSpPr>
          <p:cNvPr id="20" name="Text 18"/>
          <p:cNvSpPr/>
          <p:nvPr/>
        </p:nvSpPr>
        <p:spPr>
          <a:xfrm>
            <a:off x="9646920" y="6272784"/>
            <a:ext cx="1691640" cy="164592"/>
          </a:xfrm>
          <a:prstGeom prst="rect">
            <a:avLst/>
          </a:prstGeom>
          <a:noFill/>
          <a:ln/>
        </p:spPr>
        <p:txBody>
          <a:bodyPr wrap="square" lIns="0" tIns="0" rIns="0" bIns="0" rtlCol="0" anchor="ctr"/>
          <a:lstStyle/>
          <a:p>
            <a:pPr marL="0" indent="0" algn="r">
              <a:buNone/>
            </a:pPr>
            <a:r>
              <a:rPr lang="en-US" sz="750" b="1" dirty="0">
                <a:solidFill>
                  <a:srgbClr val="216341"/>
                </a:solidFill>
                <a:latin typeface="Franklin Gothic Demi" pitchFamily="34" charset="0"/>
                <a:ea typeface="Franklin Gothic Demi" pitchFamily="34" charset="-122"/>
                <a:cs typeface="Franklin Gothic Demi" pitchFamily="34" charset="-120"/>
              </a:rPr>
              <a:t>LASERSLOTH MEDIA</a:t>
            </a:r>
            <a:endParaRPr lang="en-US" sz="750" dirty="0"/>
          </a:p>
        </p:txBody>
      </p:sp>
      <p:sp>
        <p:nvSpPr>
          <p:cNvPr id="21" name="Text 19"/>
          <p:cNvSpPr/>
          <p:nvPr/>
        </p:nvSpPr>
        <p:spPr>
          <a:xfrm>
            <a:off x="11448288" y="6236208"/>
            <a:ext cx="228600" cy="182880"/>
          </a:xfrm>
          <a:prstGeom prst="rect">
            <a:avLst/>
          </a:prstGeom>
          <a:noFill/>
          <a:ln/>
        </p:spPr>
        <p:txBody>
          <a:bodyPr wrap="square" lIns="0" tIns="0" rIns="0" bIns="0" rtlCol="0" anchor="ctr"/>
          <a:lstStyle/>
          <a:p>
            <a:pPr marL="0" indent="0" algn="r">
              <a:buNone/>
            </a:pPr>
            <a:r>
              <a:rPr lang="en-US" sz="750" dirty="0">
                <a:solidFill>
                  <a:srgbClr val="6B6B63"/>
                </a:solidFill>
                <a:latin typeface="Source Sans 3" pitchFamily="34" charset="0"/>
                <a:ea typeface="Source Sans 3" pitchFamily="34" charset="-122"/>
                <a:cs typeface="Source Sans 3" pitchFamily="34" charset="-120"/>
              </a:rPr>
              <a:t>9</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Franklin Gothic Dem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Source Sans 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TotalTime>
  <Words>1723</Words>
  <Application>Microsoft Office PowerPoint</Application>
  <PresentationFormat>Widescreen</PresentationFormat>
  <Paragraphs>229</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Franklin Gothic Demi</vt:lpstr>
      <vt:lpstr>Source Sans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LaserSloth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Chatting with Stacy</dc:title>
  <dc:subject>Chatting with Stacy: Building a Better Relationship with Your AI Assistant</dc:subject>
  <dc:creator>Paul Warrick</dc:creator>
  <cp:lastModifiedBy>paul warrick</cp:lastModifiedBy>
  <cp:revision>2</cp:revision>
  <dcterms:created xsi:type="dcterms:W3CDTF">2026-07-28T19:54:58Z</dcterms:created>
  <dcterms:modified xsi:type="dcterms:W3CDTF">2026-08-03T21:35:01Z</dcterms:modified>
</cp:coreProperties>
</file>